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5"/>
  </p:notesMasterIdLst>
  <p:sldIdLst>
    <p:sldId id="336" r:id="rId2"/>
    <p:sldId id="337" r:id="rId3"/>
    <p:sldId id="338" r:id="rId4"/>
    <p:sldId id="339" r:id="rId5"/>
    <p:sldId id="340" r:id="rId6"/>
    <p:sldId id="341" r:id="rId7"/>
    <p:sldId id="342" r:id="rId8"/>
    <p:sldId id="346" r:id="rId9"/>
    <p:sldId id="329" r:id="rId10"/>
    <p:sldId id="330" r:id="rId11"/>
    <p:sldId id="349" r:id="rId12"/>
    <p:sldId id="350" r:id="rId13"/>
    <p:sldId id="319" r:id="rId14"/>
    <p:sldId id="320" r:id="rId15"/>
    <p:sldId id="321" r:id="rId16"/>
    <p:sldId id="318" r:id="rId17"/>
    <p:sldId id="348" r:id="rId18"/>
    <p:sldId id="271" r:id="rId19"/>
    <p:sldId id="270" r:id="rId20"/>
    <p:sldId id="296" r:id="rId21"/>
    <p:sldId id="324" r:id="rId22"/>
    <p:sldId id="356" r:id="rId23"/>
    <p:sldId id="357" r:id="rId24"/>
    <p:sldId id="358" r:id="rId25"/>
    <p:sldId id="359" r:id="rId26"/>
    <p:sldId id="360" r:id="rId27"/>
    <p:sldId id="361" r:id="rId28"/>
    <p:sldId id="344" r:id="rId29"/>
    <p:sldId id="325" r:id="rId30"/>
    <p:sldId id="353" r:id="rId31"/>
    <p:sldId id="326" r:id="rId32"/>
    <p:sldId id="327" r:id="rId33"/>
    <p:sldId id="328" r:id="rId34"/>
    <p:sldId id="362" r:id="rId35"/>
    <p:sldId id="363" r:id="rId36"/>
    <p:sldId id="347" r:id="rId37"/>
    <p:sldId id="354" r:id="rId38"/>
    <p:sldId id="355" r:id="rId39"/>
    <p:sldId id="352" r:id="rId40"/>
    <p:sldId id="351" r:id="rId41"/>
    <p:sldId id="274" r:id="rId42"/>
    <p:sldId id="316" r:id="rId43"/>
    <p:sldId id="313" r:id="rId4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F0ADB80-4718-4C28-A365-B29420603262}">
  <a:tblStyle styleId="{2F0ADB80-4718-4C28-A365-B29420603262}"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Calibri"/>
          <a:ea typeface="Calibri"/>
          <a:cs typeface="Calibri"/>
        </a:font>
        <a:schemeClr val="dk1"/>
      </a:tcTxStyle>
      <a:tcStyle>
        <a:tcBdr/>
      </a:tcStyle>
    </a:seCell>
    <a:swCell>
      <a:tcTxStyle b="on" i="off">
        <a:font>
          <a:latin typeface="Calibri"/>
          <a:ea typeface="Calibri"/>
          <a:cs typeface="Calibri"/>
        </a:font>
        <a:schemeClr val="dk1"/>
      </a:tcTxStyle>
      <a:tcStyle>
        <a:tcBdr/>
      </a:tcStyle>
    </a:swCell>
    <a:firstRow>
      <a:tcTxStyle b="on" i="off">
        <a:font>
          <a:latin typeface="Calibri"/>
          <a:ea typeface="Calibri"/>
          <a:cs typeface="Calibri"/>
        </a:font>
        <a:schemeClr val="lt1"/>
      </a:tcTxStyle>
      <a:tcStyle>
        <a:tcBdr>
          <a:bottom>
            <a:ln w="25400" cap="flat" cmpd="sng">
              <a:solidFill>
                <a:schemeClr val="dk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B1BE9FA-E23E-459C-AFE6-B3B663006901}"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4E6"/>
          </a:solidFill>
        </a:fill>
      </a:tcStyle>
    </a:wholeTbl>
    <a:band1H>
      <a:tcTxStyle/>
      <a:tcStyle>
        <a:tcBdr/>
        <a:fill>
          <a:solidFill>
            <a:srgbClr val="FFE8CA"/>
          </a:solidFill>
        </a:fill>
      </a:tcStyle>
    </a:band1H>
    <a:band2H>
      <a:tcTxStyle/>
      <a:tcStyle>
        <a:tcBdr/>
      </a:tcStyle>
    </a:band2H>
    <a:band1V>
      <a:tcTxStyle/>
      <a:tcStyle>
        <a:tcBdr/>
        <a:fill>
          <a:solidFill>
            <a:srgbClr val="FFE8CA"/>
          </a:solidFill>
        </a:fill>
      </a:tcStyle>
    </a:band1V>
    <a:band2V>
      <a:tcTxStyle/>
      <a:tcStyle>
        <a:tcBdr/>
      </a:tcStyle>
    </a:band2V>
    <a:lastCol>
      <a:tcTxStyle b="on" i="off">
        <a:font>
          <a:latin typeface="Calibri"/>
          <a:ea typeface="Calibri"/>
          <a:cs typeface="Calibri"/>
        </a:font>
        <a:schemeClr val="lt1"/>
      </a:tcTxStyle>
      <a:tcStyle>
        <a:tcBdr/>
        <a:fill>
          <a:solidFill>
            <a:schemeClr val="accent4"/>
          </a:solidFill>
        </a:fill>
      </a:tcStyle>
    </a:lastCol>
    <a:firstCol>
      <a:tcTxStyle b="on" i="off">
        <a:font>
          <a:latin typeface="Calibri"/>
          <a:ea typeface="Calibri"/>
          <a:cs typeface="Calibri"/>
        </a:font>
        <a:schemeClr val="lt1"/>
      </a:tcTxStyle>
      <a:tcStyle>
        <a:tcBdr/>
        <a:fill>
          <a:solidFill>
            <a:schemeClr val="accent4"/>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 styleId="{C245A43C-0A00-4C80-9895-745BF81014DC}"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2" autoAdjust="0"/>
    <p:restoredTop sz="94660"/>
  </p:normalViewPr>
  <p:slideViewPr>
    <p:cSldViewPr>
      <p:cViewPr>
        <p:scale>
          <a:sx n="95" d="100"/>
          <a:sy n="95" d="100"/>
        </p:scale>
        <p:origin x="-1114" y="-1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458179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5" name="Google Shape;175;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5" name="Google Shape;175;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 name="Google Shape;169;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5" name="Google Shape;175;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3" name="Google Shape;193;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3" name="Google Shape;193;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9" name="Google Shape;199;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59AEEC1-7B58-4B05-96D4-DC90C02C6596}" type="datetime1">
              <a:rPr lang="en-US" smtClean="0"/>
              <a:t>12/23/2022</a:t>
            </a:fld>
            <a:endParaRPr dirty="0"/>
          </a:p>
        </p:txBody>
      </p:sp>
      <p:sp>
        <p:nvSpPr>
          <p:cNvPr id="15" name="Google Shape;15;p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6" name="Google Shape;16;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2AD1846-5C40-46F3-8571-0D44AB12D164}" type="datetime1">
              <a:rPr lang="en-US" smtClean="0"/>
              <a:t>12/23/2022</a:t>
            </a:fld>
            <a:endParaRPr dirty="0"/>
          </a:p>
        </p:txBody>
      </p:sp>
      <p:sp>
        <p:nvSpPr>
          <p:cNvPr id="52" name="Google Shape;52;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3" name="Google Shape;53;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015B681-7B60-495F-8206-7194A0B8608F}" type="datetime1">
              <a:rPr lang="en-US" smtClean="0"/>
              <a:t>12/23/2022</a:t>
            </a:fld>
            <a:endParaRPr dirty="0"/>
          </a:p>
        </p:txBody>
      </p:sp>
      <p:sp>
        <p:nvSpPr>
          <p:cNvPr id="59" name="Google Shape;59;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0" name="Google Shape;60;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3887391" y="987426"/>
            <a:ext cx="4629150" cy="4873625"/>
          </a:xfrm>
          <a:prstGeom prst="rect">
            <a:avLst/>
          </a:prstGeom>
          <a:noFill/>
          <a:ln>
            <a:noFill/>
          </a:ln>
        </p:spPr>
      </p:sp>
      <p:sp>
        <p:nvSpPr>
          <p:cNvPr id="64" name="Google Shape;64;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AD3B27C-C086-47C3-814F-1047E78B750D}" type="datetime1">
              <a:rPr lang="en-US" smtClean="0"/>
              <a:t>12/23/2022</a:t>
            </a:fld>
            <a:endParaRPr dirty="0"/>
          </a:p>
        </p:txBody>
      </p:sp>
      <p:sp>
        <p:nvSpPr>
          <p:cNvPr id="66" name="Google Shape;66;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7" name="Google Shape;67;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BC35242F-1A4F-431E-8A0C-99DE902869E6}" type="datetime1">
              <a:rPr lang="en-US" smtClean="0"/>
              <a:t>12/23/2022</a:t>
            </a:fld>
            <a:endParaRPr dirty="0"/>
          </a:p>
        </p:txBody>
      </p:sp>
      <p:sp>
        <p:nvSpPr>
          <p:cNvPr id="72" name="Google Shape;72;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3" name="Google Shape;73;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54EECDB2-929B-4C7F-A7B9-A9646D8FFE72}" type="datetime1">
              <a:rPr lang="en-US" smtClean="0"/>
              <a:t>12/23/2022</a:t>
            </a:fld>
            <a:endParaRPr dirty="0"/>
          </a:p>
        </p:txBody>
      </p:sp>
      <p:sp>
        <p:nvSpPr>
          <p:cNvPr id="78" name="Google Shape;78;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9" name="Google Shape;79;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059D5FA1-9198-4480-9FA8-81B34B01BC84}" type="datetime1">
              <a:rPr lang="en-US" smtClean="0"/>
              <a:t>12/23/2022</a:t>
            </a:fld>
            <a:endParaRPr dirty="0"/>
          </a:p>
        </p:txBody>
      </p:sp>
      <p:sp>
        <p:nvSpPr>
          <p:cNvPr id="9" name="Google Shape;9;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0" name="Google Shape;10;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5" r:id="rId3"/>
    <p:sldLayoutId id="2147483656" r:id="rId4"/>
    <p:sldLayoutId id="2147483657" r:id="rId5"/>
    <p:sldLayoutId id="2147483658"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1007/s12652-021-02960-0"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colah.github.io/posts/2015-08-Understanding-LSTMs/" TargetMode="External"/><Relationship Id="rId5" Type="http://schemas.openxmlformats.org/officeDocument/2006/relationships/hyperlink" Target="https://www.simplilearn.com/tutorials/deep-learning-tutorial/rnn" TargetMode="External"/><Relationship Id="rId4" Type="http://schemas.openxmlformats.org/officeDocument/2006/relationships/hyperlink" Target="https://doi.org/10.7488/ds/2555"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ijirt.org/master/publishedpaper/IJIRT149877_PAPER.pdf"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doi.org/10.1186/s13677-022-00306-5" TargetMode="External"/><Relationship Id="rId4" Type="http://schemas.openxmlformats.org/officeDocument/2006/relationships/hyperlink" Target="https://irojournals.com/aicn/article/pdf/4/3/4"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1043608" y="857891"/>
            <a:ext cx="7886700" cy="1095375"/>
          </a:xfrm>
          <a:prstGeom prst="rect">
            <a:avLst/>
          </a:prstGeom>
          <a:noFill/>
          <a:ln>
            <a:noFill/>
          </a:ln>
        </p:spPr>
        <p:txBody>
          <a:bodyPr spcFirstLastPara="1" wrap="square" lIns="91425" tIns="45700" rIns="91425" bIns="45700" anchor="ctr" anchorCtr="0">
            <a:normAutofit fontScale="90000"/>
          </a:bodyPr>
          <a:lstStyle/>
          <a:p>
            <a:pPr marL="0" lvl="0" indent="0" rtl="0">
              <a:lnSpc>
                <a:spcPct val="90000"/>
              </a:lnSpc>
              <a:spcBef>
                <a:spcPts val="0"/>
              </a:spcBef>
              <a:spcAft>
                <a:spcPts val="0"/>
              </a:spcAft>
              <a:buClr>
                <a:schemeClr val="dk1"/>
              </a:buClr>
              <a:buSzPct val="100000"/>
              <a:buFont typeface="Calibri"/>
              <a:buNone/>
            </a:pPr>
            <a:r>
              <a:rPr lang="en-IN" dirty="0"/>
              <a:t>	</a:t>
            </a:r>
            <a:r>
              <a:rPr lang="en-IN" sz="2700" dirty="0">
                <a:latin typeface="Times New Roman" pitchFamily="18" charset="0"/>
                <a:cs typeface="Times New Roman" pitchFamily="18" charset="0"/>
              </a:rPr>
              <a:t>Department of Computer Science and Engineering</a:t>
            </a:r>
            <a:br>
              <a:rPr lang="en-IN" sz="2700" dirty="0">
                <a:latin typeface="Times New Roman" pitchFamily="18" charset="0"/>
                <a:cs typeface="Times New Roman" pitchFamily="18" charset="0"/>
              </a:rPr>
            </a:br>
            <a:r>
              <a:rPr lang="en-IN" sz="2700" dirty="0">
                <a:latin typeface="Times New Roman" pitchFamily="18" charset="0"/>
                <a:cs typeface="Times New Roman" pitchFamily="18" charset="0"/>
              </a:rPr>
              <a:t/>
            </a:r>
            <a:br>
              <a:rPr lang="en-IN" sz="2700" dirty="0">
                <a:latin typeface="Times New Roman" pitchFamily="18" charset="0"/>
                <a:cs typeface="Times New Roman" pitchFamily="18" charset="0"/>
              </a:rPr>
            </a:br>
            <a:r>
              <a:rPr lang="en-IN" sz="2700" dirty="0">
                <a:latin typeface="Times New Roman" pitchFamily="18" charset="0"/>
                <a:cs typeface="Times New Roman" pitchFamily="18" charset="0"/>
              </a:rPr>
              <a:t>			</a:t>
            </a:r>
            <a:r>
              <a:rPr lang="en-IN" sz="2700">
                <a:latin typeface="Times New Roman" pitchFamily="18" charset="0"/>
                <a:cs typeface="Times New Roman" pitchFamily="18" charset="0"/>
              </a:rPr>
              <a:t>    </a:t>
            </a:r>
            <a:r>
              <a:rPr lang="en-IN" sz="2700" smtClean="0">
                <a:latin typeface="Times New Roman" pitchFamily="18" charset="0"/>
                <a:cs typeface="Times New Roman" pitchFamily="18" charset="0"/>
              </a:rPr>
              <a:t>23.12.2022</a:t>
            </a:r>
            <a:endParaRPr sz="4900" dirty="0">
              <a:latin typeface="Times New Roman" pitchFamily="18" charset="0"/>
              <a:cs typeface="Times New Roman" pitchFamily="18" charset="0"/>
            </a:endParaRPr>
          </a:p>
        </p:txBody>
      </p:sp>
      <p:sp>
        <p:nvSpPr>
          <p:cNvPr id="85" name="Google Shape;85;p13"/>
          <p:cNvSpPr txBox="1">
            <a:spLocks noGrp="1"/>
          </p:cNvSpPr>
          <p:nvPr>
            <p:ph type="body" idx="1"/>
          </p:nvPr>
        </p:nvSpPr>
        <p:spPr>
          <a:xfrm>
            <a:off x="787555" y="2547994"/>
            <a:ext cx="7886700" cy="1118937"/>
          </a:xfrm>
          <a:prstGeom prst="rect">
            <a:avLst/>
          </a:prstGeom>
          <a:noFill/>
          <a:ln>
            <a:noFill/>
          </a:ln>
        </p:spPr>
        <p:txBody>
          <a:bodyPr spcFirstLastPara="1" wrap="square" lIns="91425" tIns="45700" rIns="91425" bIns="45700" anchor="t" anchorCtr="0">
            <a:normAutofit fontScale="92500" lnSpcReduction="20000"/>
          </a:bodyPr>
          <a:lstStyle/>
          <a:p>
            <a:pPr algn="ctr"/>
            <a:endParaRPr lang="en-IN" sz="2400" dirty="0">
              <a:latin typeface="Times New Roman" pitchFamily="18" charset="0"/>
              <a:cs typeface="Times New Roman" pitchFamily="18" charset="0"/>
            </a:endParaRPr>
          </a:p>
          <a:p>
            <a:pPr marL="0" indent="0" algn="ctr">
              <a:buNone/>
            </a:pPr>
            <a:r>
              <a:rPr lang="en-US" sz="2400" b="1" dirty="0">
                <a:latin typeface="Times New Roman" pitchFamily="18" charset="0"/>
                <a:cs typeface="Times New Roman" pitchFamily="18" charset="0"/>
              </a:rPr>
              <a:t>Design and Development of Deep-Learning Enabled Audio Spoof Detector </a:t>
            </a:r>
            <a:endParaRPr dirty="0">
              <a:latin typeface="Times New Roman" pitchFamily="18" charset="0"/>
              <a:cs typeface="Times New Roman" pitchFamily="18" charset="0"/>
            </a:endParaRPr>
          </a:p>
        </p:txBody>
      </p:sp>
      <p:pic>
        <p:nvPicPr>
          <p:cNvPr id="86" name="Google Shape;86;p13"/>
          <p:cNvPicPr preferRelativeResize="0"/>
          <p:nvPr/>
        </p:nvPicPr>
        <p:blipFill rotWithShape="1">
          <a:blip r:embed="rId3">
            <a:alphaModFix/>
          </a:blip>
          <a:srcRect/>
          <a:stretch/>
        </p:blipFill>
        <p:spPr>
          <a:xfrm>
            <a:off x="467544" y="1196752"/>
            <a:ext cx="1350620" cy="1508346"/>
          </a:xfrm>
          <a:prstGeom prst="rect">
            <a:avLst/>
          </a:prstGeom>
          <a:noFill/>
          <a:ln>
            <a:noFill/>
          </a:ln>
        </p:spPr>
      </p:pic>
      <p:graphicFrame>
        <p:nvGraphicFramePr>
          <p:cNvPr id="87" name="Google Shape;87;p13"/>
          <p:cNvGraphicFramePr/>
          <p:nvPr>
            <p:extLst>
              <p:ext uri="{D42A27DB-BD31-4B8C-83A1-F6EECF244321}">
                <p14:modId xmlns:p14="http://schemas.microsoft.com/office/powerpoint/2010/main" val="1938680237"/>
              </p:ext>
            </p:extLst>
          </p:nvPr>
        </p:nvGraphicFramePr>
        <p:xfrm>
          <a:off x="353121" y="3980021"/>
          <a:ext cx="3043222" cy="1603055"/>
        </p:xfrm>
        <a:graphic>
          <a:graphicData uri="http://schemas.openxmlformats.org/drawingml/2006/table">
            <a:tbl>
              <a:tblPr firstRow="1" bandRow="1">
                <a:noFill/>
              </a:tblPr>
              <a:tblGrid>
                <a:gridCol w="1070315">
                  <a:extLst>
                    <a:ext uri="{9D8B030D-6E8A-4147-A177-3AD203B41FA5}">
                      <a16:colId xmlns:a16="http://schemas.microsoft.com/office/drawing/2014/main" xmlns="" val="20000"/>
                    </a:ext>
                  </a:extLst>
                </a:gridCol>
                <a:gridCol w="1972907">
                  <a:extLst>
                    <a:ext uri="{9D8B030D-6E8A-4147-A177-3AD203B41FA5}">
                      <a16:colId xmlns:a16="http://schemas.microsoft.com/office/drawing/2014/main" xmlns="" val="20001"/>
                    </a:ext>
                  </a:extLst>
                </a:gridCol>
              </a:tblGrid>
              <a:tr h="320611">
                <a:tc>
                  <a:txBody>
                    <a:bodyPr/>
                    <a:lstStyle/>
                    <a:p>
                      <a:pPr marL="0" marR="0" lvl="0" indent="0" algn="l" rtl="0">
                        <a:spcBef>
                          <a:spcPts val="0"/>
                        </a:spcBef>
                        <a:spcAft>
                          <a:spcPts val="0"/>
                        </a:spcAft>
                        <a:buNone/>
                      </a:pPr>
                      <a:r>
                        <a:rPr lang="en-IN" sz="1600" u="none" strike="noStrike" cap="none" dirty="0">
                          <a:solidFill>
                            <a:schemeClr val="dk1"/>
                          </a:solidFill>
                          <a:latin typeface="Times New Roman" pitchFamily="18" charset="0"/>
                          <a:cs typeface="Times New Roman" pitchFamily="18" charset="0"/>
                        </a:rPr>
                        <a:t>Reg .No.</a:t>
                      </a:r>
                      <a:endParaRPr sz="1600" dirty="0">
                        <a:latin typeface="Times New Roman" pitchFamily="18" charset="0"/>
                        <a:cs typeface="Times New Roman" pitchFamily="18" charset="0"/>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IN" sz="1600" dirty="0">
                          <a:solidFill>
                            <a:schemeClr val="dk1"/>
                          </a:solidFill>
                          <a:latin typeface="Times New Roman" pitchFamily="18" charset="0"/>
                          <a:cs typeface="Times New Roman" pitchFamily="18" charset="0"/>
                        </a:rPr>
                        <a:t>Name of the student</a:t>
                      </a:r>
                      <a:endParaRPr sz="1600" dirty="0">
                        <a:latin typeface="Times New Roman" pitchFamily="18" charset="0"/>
                        <a:cs typeface="Times New Roman" pitchFamily="18" charset="0"/>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320611">
                <a:tc>
                  <a:txBody>
                    <a:bodyPr/>
                    <a:lstStyle/>
                    <a:p>
                      <a:pPr marL="0" marR="0" lvl="0" indent="0" algn="l" rtl="0">
                        <a:spcBef>
                          <a:spcPts val="0"/>
                        </a:spcBef>
                        <a:spcAft>
                          <a:spcPts val="0"/>
                        </a:spcAft>
                        <a:buNone/>
                      </a:pPr>
                      <a:r>
                        <a:rPr lang="en-US" sz="1600" dirty="0">
                          <a:latin typeface="Times New Roman" pitchFamily="18" charset="0"/>
                          <a:cs typeface="Times New Roman" pitchFamily="18" charset="0"/>
                        </a:rPr>
                        <a:t>1905015</a:t>
                      </a:r>
                      <a:endParaRPr sz="1600" dirty="0">
                        <a:latin typeface="Times New Roman" pitchFamily="18" charset="0"/>
                        <a:cs typeface="Times New Roman" pitchFamily="18" charset="0"/>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dirty="0">
                          <a:latin typeface="Times New Roman" pitchFamily="18" charset="0"/>
                          <a:cs typeface="Times New Roman" pitchFamily="18" charset="0"/>
                        </a:rPr>
                        <a:t>Gourav</a:t>
                      </a:r>
                      <a:r>
                        <a:rPr lang="en-US" sz="1600" baseline="0" dirty="0">
                          <a:latin typeface="Times New Roman" pitchFamily="18" charset="0"/>
                          <a:cs typeface="Times New Roman" pitchFamily="18" charset="0"/>
                        </a:rPr>
                        <a:t> Gopal</a:t>
                      </a:r>
                      <a:endParaRPr sz="1600" dirty="0">
                        <a:latin typeface="Times New Roman" pitchFamily="18" charset="0"/>
                        <a:cs typeface="Times New Roman" pitchFamily="18" charset="0"/>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320611">
                <a:tc>
                  <a:txBody>
                    <a:bodyPr/>
                    <a:lstStyle/>
                    <a:p>
                      <a:pPr marL="0" marR="0" lvl="0" indent="0" algn="l" rtl="0">
                        <a:spcBef>
                          <a:spcPts val="0"/>
                        </a:spcBef>
                        <a:spcAft>
                          <a:spcPts val="0"/>
                        </a:spcAft>
                        <a:buNone/>
                      </a:pPr>
                      <a:r>
                        <a:rPr lang="en-US" sz="1600" dirty="0">
                          <a:latin typeface="Times New Roman" pitchFamily="18" charset="0"/>
                          <a:cs typeface="Times New Roman" pitchFamily="18" charset="0"/>
                        </a:rPr>
                        <a:t>1905031</a:t>
                      </a:r>
                      <a:endParaRPr sz="1600" dirty="0">
                        <a:latin typeface="Times New Roman" pitchFamily="18" charset="0"/>
                        <a:cs typeface="Times New Roman" pitchFamily="18" charset="0"/>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IN" sz="1600" dirty="0">
                          <a:latin typeface="Times New Roman" pitchFamily="18" charset="0"/>
                          <a:cs typeface="Times New Roman" pitchFamily="18" charset="0"/>
                        </a:rPr>
                        <a:t>Nalin Suriya S</a:t>
                      </a:r>
                      <a:endParaRPr sz="1600" dirty="0">
                        <a:latin typeface="Times New Roman" pitchFamily="18" charset="0"/>
                        <a:cs typeface="Times New Roman" pitchFamily="18" charset="0"/>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2"/>
                  </a:ext>
                </a:extLst>
              </a:tr>
              <a:tr h="320611">
                <a:tc>
                  <a:txBody>
                    <a:bodyPr/>
                    <a:lstStyle/>
                    <a:p>
                      <a:pPr marL="0" marR="0" lvl="0" indent="0" algn="l" rtl="0">
                        <a:spcBef>
                          <a:spcPts val="0"/>
                        </a:spcBef>
                        <a:spcAft>
                          <a:spcPts val="0"/>
                        </a:spcAft>
                        <a:buNone/>
                      </a:pPr>
                      <a:r>
                        <a:rPr lang="en-US" sz="1600" dirty="0">
                          <a:latin typeface="Times New Roman" pitchFamily="18" charset="0"/>
                          <a:cs typeface="Times New Roman" pitchFamily="18" charset="0"/>
                        </a:rPr>
                        <a:t>1905060</a:t>
                      </a:r>
                      <a:endParaRPr sz="1600" dirty="0">
                        <a:latin typeface="Times New Roman" pitchFamily="18" charset="0"/>
                        <a:cs typeface="Times New Roman" pitchFamily="18" charset="0"/>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IN" sz="1600" dirty="0">
                          <a:latin typeface="Times New Roman" pitchFamily="18" charset="0"/>
                          <a:cs typeface="Times New Roman" pitchFamily="18" charset="0"/>
                        </a:rPr>
                        <a:t>Vishal Karthik S</a:t>
                      </a:r>
                      <a:endParaRPr sz="1600" dirty="0">
                        <a:latin typeface="Times New Roman" pitchFamily="18" charset="0"/>
                        <a:cs typeface="Times New Roman" pitchFamily="18" charset="0"/>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3"/>
                  </a:ext>
                </a:extLst>
              </a:tr>
              <a:tr h="320611">
                <a:tc>
                  <a:txBody>
                    <a:bodyPr/>
                    <a:lstStyle/>
                    <a:p>
                      <a:pPr marL="0" marR="0" lvl="0" indent="0" algn="l" rtl="0">
                        <a:spcBef>
                          <a:spcPts val="0"/>
                        </a:spcBef>
                        <a:spcAft>
                          <a:spcPts val="0"/>
                        </a:spcAft>
                        <a:buNone/>
                      </a:pPr>
                      <a:r>
                        <a:rPr lang="en-US" sz="1600" dirty="0">
                          <a:latin typeface="Times New Roman" pitchFamily="18" charset="0"/>
                          <a:cs typeface="Times New Roman" pitchFamily="18" charset="0"/>
                        </a:rPr>
                        <a:t>1905062</a:t>
                      </a:r>
                      <a:endParaRPr sz="1600" dirty="0">
                        <a:latin typeface="Times New Roman" pitchFamily="18" charset="0"/>
                        <a:cs typeface="Times New Roman" pitchFamily="18" charset="0"/>
                      </a:endParaRPr>
                    </a:p>
                  </a:txBody>
                  <a:tcPr marL="68575" marR="68575" marT="34300" marB="34300">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dirty="0">
                          <a:latin typeface="Times New Roman" pitchFamily="18" charset="0"/>
                          <a:cs typeface="Times New Roman" pitchFamily="18" charset="0"/>
                        </a:rPr>
                        <a:t>Yokesh R S</a:t>
                      </a:r>
                      <a:endParaRPr sz="1600" dirty="0">
                        <a:latin typeface="Times New Roman" pitchFamily="18" charset="0"/>
                        <a:cs typeface="Times New Roman" pitchFamily="18" charset="0"/>
                      </a:endParaRPr>
                    </a:p>
                  </a:txBody>
                  <a:tcPr marL="68575" marR="68575" marT="34300" marB="34300">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76321227"/>
                  </a:ext>
                </a:extLst>
              </a:tr>
            </a:tbl>
          </a:graphicData>
        </a:graphic>
      </p:graphicFrame>
      <p:sp>
        <p:nvSpPr>
          <p:cNvPr id="88" name="Google Shape;88;p13"/>
          <p:cNvSpPr txBox="1"/>
          <p:nvPr/>
        </p:nvSpPr>
        <p:spPr>
          <a:xfrm>
            <a:off x="5353979" y="3982678"/>
            <a:ext cx="3320276" cy="21236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b="1" i="0" u="none" strike="noStrike" cap="none" dirty="0">
                <a:solidFill>
                  <a:schemeClr val="dk1"/>
                </a:solidFill>
                <a:latin typeface="Times New Roman" pitchFamily="18" charset="0"/>
                <a:ea typeface="Calibri"/>
                <a:cs typeface="Times New Roman" pitchFamily="18" charset="0"/>
                <a:sym typeface="Calibri"/>
              </a:rPr>
              <a:t>Guided By:</a:t>
            </a:r>
          </a:p>
          <a:p>
            <a:pPr marL="0" marR="0" lvl="0" indent="0" algn="l" rtl="0">
              <a:spcBef>
                <a:spcPts val="0"/>
              </a:spcBef>
              <a:spcAft>
                <a:spcPts val="0"/>
              </a:spcAft>
              <a:buNone/>
            </a:pPr>
            <a:endParaRPr lang="en-IN" sz="1600" b="1" i="0" u="none" strike="noStrike" cap="none" dirty="0">
              <a:solidFill>
                <a:schemeClr val="dk1"/>
              </a:solidFill>
              <a:latin typeface="Times New Roman" pitchFamily="18" charset="0"/>
              <a:ea typeface="Calibri"/>
              <a:cs typeface="Times New Roman" pitchFamily="18" charset="0"/>
              <a:sym typeface="Calibri"/>
            </a:endParaRPr>
          </a:p>
          <a:p>
            <a:pPr lvl="0"/>
            <a:r>
              <a:rPr lang="en-IN" sz="1600" dirty="0">
                <a:latin typeface="Times New Roman" pitchFamily="18" charset="0"/>
                <a:cs typeface="Times New Roman" pitchFamily="18" charset="0"/>
              </a:rPr>
              <a:t>Dr.M. Mohanapriya M.E., Ph.D.</a:t>
            </a:r>
          </a:p>
          <a:p>
            <a:pPr lvl="0"/>
            <a:r>
              <a:rPr lang="en-US" sz="1600" dirty="0">
                <a:latin typeface="Times New Roman" pitchFamily="18" charset="0"/>
                <a:cs typeface="Times New Roman" pitchFamily="18" charset="0"/>
              </a:rPr>
              <a:t>Associate Professor,</a:t>
            </a:r>
          </a:p>
          <a:p>
            <a:pPr marL="0" marR="0" lvl="0" indent="0" algn="l" rtl="0">
              <a:spcBef>
                <a:spcPts val="0"/>
              </a:spcBef>
              <a:spcAft>
                <a:spcPts val="0"/>
              </a:spcAft>
              <a:buNone/>
            </a:pPr>
            <a:r>
              <a:rPr lang="en-US" sz="1600" dirty="0">
                <a:latin typeface="Times New Roman" pitchFamily="18" charset="0"/>
                <a:cs typeface="Times New Roman" pitchFamily="18" charset="0"/>
              </a:rPr>
              <a:t>Department of CSE,</a:t>
            </a:r>
          </a:p>
          <a:p>
            <a:pPr marL="0" marR="0" lvl="0" indent="0" algn="l" rtl="0">
              <a:spcBef>
                <a:spcPts val="0"/>
              </a:spcBef>
              <a:spcAft>
                <a:spcPts val="0"/>
              </a:spcAft>
              <a:buNone/>
            </a:pPr>
            <a:r>
              <a:rPr lang="en-US" sz="1600" dirty="0">
                <a:latin typeface="Times New Roman" pitchFamily="18" charset="0"/>
                <a:cs typeface="Times New Roman" pitchFamily="18" charset="0"/>
              </a:rPr>
              <a:t>Coimbatore Institute of Technology,</a:t>
            </a:r>
          </a:p>
          <a:p>
            <a:pPr marL="0" marR="0" lvl="0" indent="0" algn="l" rtl="0">
              <a:spcBef>
                <a:spcPts val="0"/>
              </a:spcBef>
              <a:spcAft>
                <a:spcPts val="0"/>
              </a:spcAft>
              <a:buNone/>
            </a:pPr>
            <a:r>
              <a:rPr lang="en-US" sz="1600" dirty="0">
                <a:latin typeface="Times New Roman" pitchFamily="18" charset="0"/>
                <a:cs typeface="Times New Roman" pitchFamily="18" charset="0"/>
              </a:rPr>
              <a:t>Coimbatore</a:t>
            </a:r>
            <a:endParaRPr sz="1600" dirty="0">
              <a:latin typeface="Times New Roman" pitchFamily="18" charset="0"/>
              <a:cs typeface="Times New Roman" pitchFamily="18" charset="0"/>
            </a:endParaRPr>
          </a:p>
          <a:p>
            <a:pPr marL="0" marR="0" lvl="0" indent="0" algn="l" rtl="0">
              <a:spcBef>
                <a:spcPts val="0"/>
              </a:spcBef>
              <a:spcAft>
                <a:spcPts val="0"/>
              </a:spcAft>
              <a:buNone/>
            </a:pPr>
            <a:endParaRPr sz="1600"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a:t>
            </a:fld>
            <a:endParaRPr lang="en-IN" dirty="0"/>
          </a:p>
        </p:txBody>
      </p:sp>
    </p:spTree>
    <p:extLst>
      <p:ext uri="{BB962C8B-B14F-4D97-AF65-F5344CB8AC3E}">
        <p14:creationId xmlns:p14="http://schemas.microsoft.com/office/powerpoint/2010/main" val="1344267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10</a:t>
            </a:fld>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4108412509"/>
              </p:ext>
            </p:extLst>
          </p:nvPr>
        </p:nvGraphicFramePr>
        <p:xfrm>
          <a:off x="395536" y="188640"/>
          <a:ext cx="8424936" cy="6202431"/>
        </p:xfrm>
        <a:graphic>
          <a:graphicData uri="http://schemas.openxmlformats.org/drawingml/2006/table">
            <a:tbl>
              <a:tblPr firstRow="1" bandRow="1">
                <a:tableStyleId>{3B1BE9FA-E23E-459C-AFE6-B3B663006901}</a:tableStyleId>
              </a:tblPr>
              <a:tblGrid>
                <a:gridCol w="280831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08312">
                  <a:extLst>
                    <a:ext uri="{9D8B030D-6E8A-4147-A177-3AD203B41FA5}">
                      <a16:colId xmlns:a16="http://schemas.microsoft.com/office/drawing/2014/main" xmlns="" val="20002"/>
                    </a:ext>
                  </a:extLst>
                </a:gridCol>
              </a:tblGrid>
              <a:tr h="1112271">
                <a:tc>
                  <a:txBody>
                    <a:bodyPr/>
                    <a:lstStyle/>
                    <a:p>
                      <a:endParaRPr lang="en-US" dirty="0"/>
                    </a:p>
                    <a:p>
                      <a:pPr algn="ctr"/>
                      <a:r>
                        <a:rPr lang="en-US" sz="1600" dirty="0">
                          <a:solidFill>
                            <a:schemeClr val="tx1"/>
                          </a:solidFill>
                          <a:latin typeface="Times New Roman" panose="02020603050405020304" pitchFamily="18" charset="0"/>
                          <a:cs typeface="Times New Roman" panose="02020603050405020304" pitchFamily="18" charset="0"/>
                        </a:rPr>
                        <a:t>Title</a:t>
                      </a:r>
                      <a:r>
                        <a:rPr lang="en-US" sz="1600" baseline="0" dirty="0">
                          <a:solidFill>
                            <a:schemeClr val="tx1"/>
                          </a:solidFill>
                          <a:latin typeface="Times New Roman" panose="02020603050405020304" pitchFamily="18" charset="0"/>
                          <a:cs typeface="Times New Roman" panose="02020603050405020304" pitchFamily="18" charset="0"/>
                        </a:rPr>
                        <a:t> of Paper</a:t>
                      </a:r>
                      <a:endParaRPr lang="en-IN"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en-US" dirty="0"/>
                    </a:p>
                    <a:p>
                      <a:pPr algn="ctr"/>
                      <a:r>
                        <a:rPr lang="en-US" sz="1600" dirty="0">
                          <a:solidFill>
                            <a:schemeClr val="tx1"/>
                          </a:solidFill>
                          <a:latin typeface="Times New Roman" panose="02020603050405020304" pitchFamily="18" charset="0"/>
                          <a:cs typeface="Times New Roman" panose="02020603050405020304" pitchFamily="18" charset="0"/>
                        </a:rPr>
                        <a:t>Methodology</a:t>
                      </a:r>
                      <a:r>
                        <a:rPr lang="en-US" sz="1600" baseline="0" dirty="0">
                          <a:solidFill>
                            <a:schemeClr val="tx1"/>
                          </a:solidFill>
                          <a:latin typeface="Times New Roman" panose="02020603050405020304" pitchFamily="18" charset="0"/>
                          <a:cs typeface="Times New Roman" panose="02020603050405020304" pitchFamily="18" charset="0"/>
                        </a:rPr>
                        <a:t> or </a:t>
                      </a:r>
                      <a:br>
                        <a:rPr lang="en-US" sz="1600" baseline="0" dirty="0">
                          <a:solidFill>
                            <a:schemeClr val="tx1"/>
                          </a:solidFill>
                          <a:latin typeface="Times New Roman" panose="02020603050405020304" pitchFamily="18" charset="0"/>
                          <a:cs typeface="Times New Roman" panose="02020603050405020304" pitchFamily="18" charset="0"/>
                        </a:rPr>
                      </a:br>
                      <a:r>
                        <a:rPr lang="en-US" sz="1600" baseline="0" dirty="0">
                          <a:solidFill>
                            <a:schemeClr val="tx1"/>
                          </a:solidFill>
                          <a:latin typeface="Times New Roman" panose="02020603050405020304" pitchFamily="18" charset="0"/>
                          <a:cs typeface="Times New Roman" panose="02020603050405020304" pitchFamily="18" charset="0"/>
                        </a:rPr>
                        <a:t>Algorithms used</a:t>
                      </a:r>
                      <a:endParaRPr lang="en-IN"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en-US" dirty="0"/>
                    </a:p>
                    <a:p>
                      <a:pPr algn="ctr"/>
                      <a:r>
                        <a:rPr lang="en-US" sz="1600" dirty="0">
                          <a:solidFill>
                            <a:schemeClr val="tx1"/>
                          </a:solidFill>
                          <a:latin typeface="Times New Roman" panose="02020603050405020304" pitchFamily="18" charset="0"/>
                          <a:cs typeface="Times New Roman" panose="02020603050405020304" pitchFamily="18" charset="0"/>
                        </a:rPr>
                        <a:t>Advantages</a:t>
                      </a:r>
                      <a:r>
                        <a:rPr lang="en-US" sz="1600" baseline="0" dirty="0">
                          <a:solidFill>
                            <a:schemeClr val="tx1"/>
                          </a:solidFill>
                          <a:latin typeface="Times New Roman" panose="02020603050405020304" pitchFamily="18" charset="0"/>
                          <a:cs typeface="Times New Roman" panose="02020603050405020304" pitchFamily="18" charset="0"/>
                        </a:rPr>
                        <a:t> or Disadvantages</a:t>
                      </a:r>
                      <a:endParaRPr lang="en-IN" sz="16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0"/>
                  </a:ext>
                </a:extLst>
              </a:tr>
              <a:tr h="2510982">
                <a:tc>
                  <a:txBody>
                    <a:bodyPr/>
                    <a:lstStyle/>
                    <a:p>
                      <a:r>
                        <a:rPr lang="en-US" dirty="0">
                          <a:latin typeface="Times New Roman" pitchFamily="18" charset="0"/>
                          <a:cs typeface="Times New Roman" pitchFamily="18" charset="0"/>
                        </a:rPr>
                        <a:t>3. Spoofed Speech Detection with Weighted Phase Features and Convolutional Networks, Archives of Acoustics, 2022</a:t>
                      </a:r>
                    </a:p>
                  </a:txBody>
                  <a:tcPr/>
                </a:tc>
                <a:tc>
                  <a:txBody>
                    <a:bodyPr/>
                    <a:lstStyle/>
                    <a:p>
                      <a:pPr marL="285750" indent="-285750">
                        <a:buFont typeface="Arial" panose="020B0604020202020204" pitchFamily="34" charset="0"/>
                        <a:buChar char="•"/>
                      </a:pPr>
                      <a:r>
                        <a:rPr lang="en-US" dirty="0"/>
                        <a:t>Frame-wise weighted</a:t>
                      </a:r>
                      <a:r>
                        <a:rPr lang="en-US" baseline="0" dirty="0"/>
                        <a:t> magnitude spectrum for effective detection of replay attacks.</a:t>
                      </a:r>
                    </a:p>
                    <a:p>
                      <a:pPr marL="285750" indent="-285750">
                        <a:buFont typeface="Arial" panose="020B0604020202020204" pitchFamily="34" charset="0"/>
                        <a:buChar char="•"/>
                      </a:pPr>
                      <a:r>
                        <a:rPr lang="en-US" baseline="0" dirty="0"/>
                        <a:t>Frame-wise weighted cosine normalized phase features as feature extraction.</a:t>
                      </a:r>
                    </a:p>
                    <a:p>
                      <a:pPr marL="285750" indent="-285750">
                        <a:buFont typeface="Arial" panose="020B0604020202020204" pitchFamily="34" charset="0"/>
                        <a:buChar char="•"/>
                      </a:pPr>
                      <a:r>
                        <a:rPr lang="en-US" baseline="0" dirty="0"/>
                        <a:t>CNN classifier to detect spoofing attacks using the extracted features.</a:t>
                      </a:r>
                    </a:p>
                    <a:p>
                      <a:pPr marL="285750" indent="-285750">
                        <a:buFont typeface="Arial" panose="020B0604020202020204" pitchFamily="34" charset="0"/>
                        <a:buChar char="•"/>
                      </a:pPr>
                      <a:r>
                        <a:rPr lang="en-US" baseline="0" dirty="0"/>
                        <a:t>CNN, DNN, GMM are the algorithms used.</a:t>
                      </a:r>
                      <a:endParaRPr lang="en-IN" dirty="0"/>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Frame-wise</a:t>
                      </a:r>
                      <a:r>
                        <a:rPr lang="en-US" baseline="0" dirty="0">
                          <a:latin typeface="Times New Roman" panose="02020603050405020304" pitchFamily="18" charset="0"/>
                          <a:cs typeface="Times New Roman" panose="02020603050405020304" pitchFamily="18" charset="0"/>
                        </a:rPr>
                        <a:t> weighted magnitude spectrum results in more effective method for spoof detection.</a:t>
                      </a: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Discusses various attacks like Synthetic attacks, Replay attacks and S10.</a:t>
                      </a:r>
                    </a:p>
                    <a:p>
                      <a:pPr marL="285750" indent="-285750">
                        <a:buFont typeface="Arial" panose="020B0604020202020204" pitchFamily="34" charset="0"/>
                        <a:buChar char="•"/>
                      </a:pPr>
                      <a:endParaRPr lang="en-US" baseline="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Takes</a:t>
                      </a:r>
                      <a:r>
                        <a:rPr lang="en-US" baseline="0" dirty="0">
                          <a:latin typeface="Times New Roman" panose="02020603050405020304" pitchFamily="18" charset="0"/>
                          <a:cs typeface="Times New Roman" panose="02020603050405020304" pitchFamily="18" charset="0"/>
                        </a:rPr>
                        <a:t> too much computational cost for training.</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1"/>
                  </a:ext>
                </a:extLst>
              </a:tr>
              <a:tr h="23534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Times New Roman" pitchFamily="18" charset="0"/>
                          <a:cs typeface="Times New Roman" pitchFamily="18" charset="0"/>
                        </a:rPr>
                        <a:t>4. Detection of Various Speech Forgery Operations Based on Recurrent Neural Network, Springer Nature Singapore PVT LTD, 2020</a:t>
                      </a:r>
                    </a:p>
                    <a:p>
                      <a:endParaRPr lang="en-US" dirty="0">
                        <a:latin typeface="Times New Roman" pitchFamily="18" charset="0"/>
                        <a:cs typeface="Times New Roman" pitchFamily="18" charset="0"/>
                      </a:endParaRPr>
                    </a:p>
                  </a:txBody>
                  <a:tcPr/>
                </a:tc>
                <a:tc>
                  <a:txBody>
                    <a:bodyPr/>
                    <a:lstStyle/>
                    <a:p>
                      <a:pPr marL="285750" indent="-285750">
                        <a:buFont typeface="Arial" panose="020B0604020202020204" pitchFamily="34" charset="0"/>
                        <a:buChar char="•"/>
                      </a:pPr>
                      <a:r>
                        <a:rPr lang="en-US" dirty="0"/>
                        <a:t>SpoofForensic method based on</a:t>
                      </a:r>
                      <a:r>
                        <a:rPr lang="en-US" baseline="0" dirty="0"/>
                        <a:t> RNN for the detection of various audio forgery operations. </a:t>
                      </a:r>
                    </a:p>
                    <a:p>
                      <a:pPr marL="285750" indent="-285750">
                        <a:buFont typeface="Arial" panose="020B0604020202020204" pitchFamily="34" charset="0"/>
                        <a:buChar char="•"/>
                      </a:pPr>
                      <a:r>
                        <a:rPr lang="en-US" baseline="0" dirty="0"/>
                        <a:t>The model is trained using the TIMIT and UME datasets and intra-database evaluation and cross-based evaluation is done.</a:t>
                      </a:r>
                    </a:p>
                    <a:p>
                      <a:pPr marL="285750" indent="-285750">
                        <a:buFont typeface="Arial" panose="020B0604020202020204" pitchFamily="34" charset="0"/>
                        <a:buChar char="•"/>
                      </a:pPr>
                      <a:r>
                        <a:rPr lang="en-US" baseline="0" dirty="0"/>
                        <a:t>Feature extraction techniques like MFCC and LFCC are used.</a:t>
                      </a:r>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Feature extraction techniques</a:t>
                      </a:r>
                      <a:r>
                        <a:rPr lang="en-US" baseline="0" dirty="0">
                          <a:latin typeface="Times New Roman" panose="02020603050405020304" pitchFamily="18" charset="0"/>
                          <a:cs typeface="Times New Roman" panose="02020603050405020304" pitchFamily="18" charset="0"/>
                        </a:rPr>
                        <a:t> like MFCC and LFCC are used to extract audio features.</a:t>
                      </a: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RNN is used as it can capture the correlation between the frames in a speech recognition application.</a:t>
                      </a:r>
                      <a:r>
                        <a:rPr lang="en-IN" baseline="0" dirty="0">
                          <a:latin typeface="Times New Roman" panose="02020603050405020304" pitchFamily="18" charset="0"/>
                          <a:cs typeface="Times New Roman" panose="02020603050405020304" pitchFamily="18" charset="0"/>
                        </a:rPr>
                        <a:t> So, it is considered better than CNN.</a:t>
                      </a:r>
                    </a:p>
                    <a:p>
                      <a:pPr marL="285750" indent="-285750">
                        <a:buFont typeface="Arial" panose="020B0604020202020204" pitchFamily="34" charset="0"/>
                        <a:buChar char="•"/>
                      </a:pPr>
                      <a:endParaRPr lang="en-US" baseline="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The cross-database evaluation accuracy could be improved.</a:t>
                      </a: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45717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11</a:t>
            </a:fld>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3050119915"/>
              </p:ext>
            </p:extLst>
          </p:nvPr>
        </p:nvGraphicFramePr>
        <p:xfrm>
          <a:off x="395536" y="122534"/>
          <a:ext cx="8424936" cy="6330802"/>
        </p:xfrm>
        <a:graphic>
          <a:graphicData uri="http://schemas.openxmlformats.org/drawingml/2006/table">
            <a:tbl>
              <a:tblPr firstRow="1" bandRow="1">
                <a:tableStyleId>{3B1BE9FA-E23E-459C-AFE6-B3B663006901}</a:tableStyleId>
              </a:tblPr>
              <a:tblGrid>
                <a:gridCol w="280831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08312">
                  <a:extLst>
                    <a:ext uri="{9D8B030D-6E8A-4147-A177-3AD203B41FA5}">
                      <a16:colId xmlns:a16="http://schemas.microsoft.com/office/drawing/2014/main" xmlns="" val="20002"/>
                    </a:ext>
                  </a:extLst>
                </a:gridCol>
              </a:tblGrid>
              <a:tr h="1112271">
                <a:tc>
                  <a:txBody>
                    <a:bodyPr/>
                    <a:lstStyle/>
                    <a:p>
                      <a:endParaRPr lang="en-US" dirty="0"/>
                    </a:p>
                    <a:p>
                      <a:pPr algn="ctr"/>
                      <a:r>
                        <a:rPr lang="en-US" sz="1600" dirty="0">
                          <a:solidFill>
                            <a:schemeClr val="tx1"/>
                          </a:solidFill>
                          <a:latin typeface="Times New Roman" panose="02020603050405020304" pitchFamily="18" charset="0"/>
                          <a:cs typeface="Times New Roman" panose="02020603050405020304" pitchFamily="18" charset="0"/>
                        </a:rPr>
                        <a:t>Title</a:t>
                      </a:r>
                      <a:r>
                        <a:rPr lang="en-US" sz="1600" baseline="0" dirty="0">
                          <a:solidFill>
                            <a:schemeClr val="tx1"/>
                          </a:solidFill>
                          <a:latin typeface="Times New Roman" panose="02020603050405020304" pitchFamily="18" charset="0"/>
                          <a:cs typeface="Times New Roman" panose="02020603050405020304" pitchFamily="18" charset="0"/>
                        </a:rPr>
                        <a:t> of Paper</a:t>
                      </a:r>
                      <a:endParaRPr lang="en-IN"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en-US" dirty="0"/>
                    </a:p>
                    <a:p>
                      <a:pPr algn="ctr"/>
                      <a:r>
                        <a:rPr lang="en-US" sz="1600" dirty="0">
                          <a:solidFill>
                            <a:schemeClr val="tx1"/>
                          </a:solidFill>
                          <a:latin typeface="Times New Roman" panose="02020603050405020304" pitchFamily="18" charset="0"/>
                          <a:cs typeface="Times New Roman" panose="02020603050405020304" pitchFamily="18" charset="0"/>
                        </a:rPr>
                        <a:t>Methodology</a:t>
                      </a:r>
                      <a:r>
                        <a:rPr lang="en-US" sz="1600" baseline="0" dirty="0">
                          <a:solidFill>
                            <a:schemeClr val="tx1"/>
                          </a:solidFill>
                          <a:latin typeface="Times New Roman" panose="02020603050405020304" pitchFamily="18" charset="0"/>
                          <a:cs typeface="Times New Roman" panose="02020603050405020304" pitchFamily="18" charset="0"/>
                        </a:rPr>
                        <a:t> or </a:t>
                      </a:r>
                      <a:br>
                        <a:rPr lang="en-US" sz="1600" baseline="0" dirty="0">
                          <a:solidFill>
                            <a:schemeClr val="tx1"/>
                          </a:solidFill>
                          <a:latin typeface="Times New Roman" panose="02020603050405020304" pitchFamily="18" charset="0"/>
                          <a:cs typeface="Times New Roman" panose="02020603050405020304" pitchFamily="18" charset="0"/>
                        </a:rPr>
                      </a:br>
                      <a:r>
                        <a:rPr lang="en-US" sz="1600" baseline="0" dirty="0">
                          <a:solidFill>
                            <a:schemeClr val="tx1"/>
                          </a:solidFill>
                          <a:latin typeface="Times New Roman" panose="02020603050405020304" pitchFamily="18" charset="0"/>
                          <a:cs typeface="Times New Roman" panose="02020603050405020304" pitchFamily="18" charset="0"/>
                        </a:rPr>
                        <a:t>Algorithms used</a:t>
                      </a:r>
                      <a:endParaRPr lang="en-IN"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en-US" dirty="0"/>
                    </a:p>
                    <a:p>
                      <a:pPr algn="ctr"/>
                      <a:r>
                        <a:rPr lang="en-US" sz="1600" dirty="0">
                          <a:solidFill>
                            <a:schemeClr val="tx1"/>
                          </a:solidFill>
                          <a:latin typeface="Times New Roman" panose="02020603050405020304" pitchFamily="18" charset="0"/>
                          <a:cs typeface="Times New Roman" panose="02020603050405020304" pitchFamily="18" charset="0"/>
                        </a:rPr>
                        <a:t>Advantages</a:t>
                      </a:r>
                      <a:r>
                        <a:rPr lang="en-US" sz="1600" baseline="0" dirty="0">
                          <a:solidFill>
                            <a:schemeClr val="tx1"/>
                          </a:solidFill>
                          <a:latin typeface="Times New Roman" panose="02020603050405020304" pitchFamily="18" charset="0"/>
                          <a:cs typeface="Times New Roman" panose="02020603050405020304" pitchFamily="18" charset="0"/>
                        </a:rPr>
                        <a:t> or Disadvantages</a:t>
                      </a:r>
                      <a:endParaRPr lang="en-IN" sz="16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0"/>
                  </a:ext>
                </a:extLst>
              </a:tr>
              <a:tr h="251098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Times New Roman" pitchFamily="18" charset="0"/>
                          <a:cs typeface="Times New Roman" pitchFamily="18" charset="0"/>
                        </a:rPr>
                        <a:t>5. Fake Audio Speech Detection,</a:t>
                      </a:r>
                      <a:r>
                        <a:rPr lang="en-US" baseline="0" dirty="0">
                          <a:latin typeface="Times New Roman" pitchFamily="18" charset="0"/>
                          <a:cs typeface="Times New Roman" pitchFamily="18" charset="0"/>
                        </a:rPr>
                        <a:t> </a:t>
                      </a:r>
                      <a:r>
                        <a:rPr lang="en-US" dirty="0">
                          <a:latin typeface="Times New Roman" pitchFamily="18" charset="0"/>
                          <a:cs typeface="Times New Roman" pitchFamily="18" charset="0"/>
                        </a:rPr>
                        <a:t>International Journal of Innovative Research in Technology, 2020</a:t>
                      </a:r>
                    </a:p>
                  </a:txBody>
                  <a:tcPr/>
                </a:tc>
                <a:tc>
                  <a:txBody>
                    <a:bodyPr/>
                    <a:lstStyle/>
                    <a:p>
                      <a:pPr marL="285750" indent="-285750">
                        <a:buFont typeface="Arial" panose="020B0604020202020204" pitchFamily="34" charset="0"/>
                        <a:buChar char="•"/>
                      </a:pPr>
                      <a:r>
                        <a:rPr lang="en-US" dirty="0"/>
                        <a:t>A model is built to identify</a:t>
                      </a:r>
                      <a:r>
                        <a:rPr lang="en-US" baseline="0" dirty="0"/>
                        <a:t> whether an audio is real or not.</a:t>
                      </a:r>
                    </a:p>
                    <a:p>
                      <a:pPr marL="285750" indent="-285750">
                        <a:buFont typeface="Arial" panose="020B0604020202020204" pitchFamily="34" charset="0"/>
                        <a:buChar char="•"/>
                      </a:pPr>
                      <a:r>
                        <a:rPr lang="en-US" dirty="0"/>
                        <a:t>Uses visual representations</a:t>
                      </a:r>
                      <a:r>
                        <a:rPr lang="en-US" baseline="0" dirty="0"/>
                        <a:t> of audio clips in the model known as spectrograms, </a:t>
                      </a:r>
                      <a:r>
                        <a:rPr lang="en-US" baseline="0" dirty="0" err="1"/>
                        <a:t>ie</a:t>
                      </a:r>
                      <a:r>
                        <a:rPr lang="en-US" baseline="0" dirty="0"/>
                        <a:t> raw audio is converted into </a:t>
                      </a:r>
                      <a:r>
                        <a:rPr lang="en-US" baseline="0" dirty="0" err="1"/>
                        <a:t>mel</a:t>
                      </a:r>
                      <a:r>
                        <a:rPr lang="en-US" baseline="0" dirty="0"/>
                        <a:t>-frequency spectrograms.</a:t>
                      </a:r>
                    </a:p>
                    <a:p>
                      <a:pPr marL="285750" indent="-285750">
                        <a:buFont typeface="Arial" panose="020B0604020202020204" pitchFamily="34" charset="0"/>
                        <a:buChar char="•"/>
                      </a:pPr>
                      <a:r>
                        <a:rPr lang="en-US" baseline="0" dirty="0"/>
                        <a:t>Deep learning models and python libraries like </a:t>
                      </a:r>
                      <a:r>
                        <a:rPr lang="en-US" baseline="0" dirty="0" err="1"/>
                        <a:t>Numpy</a:t>
                      </a:r>
                      <a:r>
                        <a:rPr lang="en-US" baseline="0" dirty="0"/>
                        <a:t>, Pandas and </a:t>
                      </a:r>
                      <a:r>
                        <a:rPr lang="en-US" baseline="0" dirty="0" err="1"/>
                        <a:t>Librosa</a:t>
                      </a:r>
                      <a:r>
                        <a:rPr lang="en-US" baseline="0" dirty="0"/>
                        <a:t> are used.</a:t>
                      </a:r>
                    </a:p>
                    <a:p>
                      <a:pPr marL="285750" indent="-285750">
                        <a:buFont typeface="Arial" panose="020B0604020202020204" pitchFamily="34" charset="0"/>
                        <a:buChar char="•"/>
                      </a:pPr>
                      <a:r>
                        <a:rPr lang="en-US" baseline="0" dirty="0"/>
                        <a:t>Sigmoid activation function which gives 1 for real voice and 0 for fake voice.</a:t>
                      </a:r>
                      <a:endParaRPr lang="en-IN" dirty="0"/>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a:t>
                      </a:r>
                      <a:r>
                        <a:rPr lang="en-US" baseline="0" dirty="0">
                          <a:latin typeface="Times New Roman" panose="02020603050405020304" pitchFamily="18" charset="0"/>
                          <a:cs typeface="Times New Roman" panose="02020603050405020304" pitchFamily="18" charset="0"/>
                        </a:rPr>
                        <a:t> real and fake voices can be differentiated.</a:t>
                      </a: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The accuracies obtained for training, validation are considerably high ( 99% and 95% respectively).</a:t>
                      </a:r>
                    </a:p>
                    <a:p>
                      <a:pPr marL="285750" indent="-285750">
                        <a:buFont typeface="Arial" panose="020B0604020202020204" pitchFamily="34" charset="0"/>
                        <a:buChar char="•"/>
                      </a:pPr>
                      <a:endParaRPr lang="en-US" baseline="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This work only focuses on deep fake audio forgery and it doesn’t detect or identify other audio forgery operations.</a:t>
                      </a: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The testing accuracy could be improved (85%).</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1"/>
                  </a:ext>
                </a:extLst>
              </a:tr>
              <a:tr h="23534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Times New Roman" pitchFamily="18" charset="0"/>
                          <a:cs typeface="Times New Roman" pitchFamily="18" charset="0"/>
                        </a:rPr>
                        <a:t>6. Deep Learning based DFWF Model for Audio Spoofing Attack Detection, Journal of Artificial Intelligence and Capsule Networks,</a:t>
                      </a:r>
                      <a:r>
                        <a:rPr lang="en-US" baseline="0" dirty="0">
                          <a:latin typeface="Times New Roman" pitchFamily="18" charset="0"/>
                          <a:cs typeface="Times New Roman" pitchFamily="18" charset="0"/>
                        </a:rPr>
                        <a:t> 2020</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txBody>
                  <a:tcPr/>
                </a:tc>
                <a:tc>
                  <a:txBody>
                    <a:bodyPr/>
                    <a:lstStyle/>
                    <a:p>
                      <a:pPr marL="285750" indent="-285750">
                        <a:buFont typeface="Arial" panose="020B0604020202020204" pitchFamily="34" charset="0"/>
                        <a:buChar char="•"/>
                      </a:pPr>
                      <a:r>
                        <a:rPr lang="en-US" baseline="0" dirty="0"/>
                        <a:t>Continuous learning using dynamic neural network based on DWDF method.</a:t>
                      </a:r>
                    </a:p>
                    <a:p>
                      <a:pPr marL="285750" indent="-285750">
                        <a:buFont typeface="Arial" panose="020B0604020202020204" pitchFamily="34" charset="0"/>
                        <a:buChar char="•"/>
                      </a:pPr>
                      <a:r>
                        <a:rPr lang="en-US" baseline="0" dirty="0"/>
                        <a:t>Positive sample alignment (PSA) and learning without forgetting (</a:t>
                      </a:r>
                      <a:r>
                        <a:rPr lang="en-US" baseline="0" dirty="0" err="1"/>
                        <a:t>LwF</a:t>
                      </a:r>
                      <a:r>
                        <a:rPr lang="en-US" baseline="0" dirty="0"/>
                        <a:t>).</a:t>
                      </a:r>
                    </a:p>
                    <a:p>
                      <a:pPr marL="285750" indent="-285750">
                        <a:buFont typeface="Arial" panose="020B0604020202020204" pitchFamily="34" charset="0"/>
                        <a:buChar char="•"/>
                      </a:pPr>
                      <a:r>
                        <a:rPr lang="en-US" baseline="0" dirty="0"/>
                        <a:t>Knowledge distillation loss to retain memory loss.</a:t>
                      </a:r>
                    </a:p>
                    <a:p>
                      <a:pPr marL="285750" indent="-285750">
                        <a:buFont typeface="Arial" panose="020B0604020202020204" pitchFamily="34" charset="0"/>
                        <a:buChar char="•"/>
                      </a:pPr>
                      <a:endParaRPr lang="en-US" baseline="0" dirty="0"/>
                    </a:p>
                  </a:txBody>
                  <a:tcPr/>
                </a:tc>
                <a:tc>
                  <a:txBody>
                    <a:bodyPr/>
                    <a:lstStyle/>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Overcomes the demerit of loss of previous data by the introduction of Knowledge Distillation Loss.</a:t>
                      </a:r>
                    </a:p>
                    <a:p>
                      <a:pPr marL="285750" indent="-285750">
                        <a:buFont typeface="Arial" panose="020B0604020202020204" pitchFamily="34" charset="0"/>
                        <a:buChar char="•"/>
                      </a:pPr>
                      <a:endParaRPr lang="en-US" baseline="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Poor performance in detection of unseen data.</a:t>
                      </a: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Requires both original and new data.</a:t>
                      </a: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Storage of data is not proper.</a:t>
                      </a: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573316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12</a:t>
            </a:fld>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324175057"/>
              </p:ext>
            </p:extLst>
          </p:nvPr>
        </p:nvGraphicFramePr>
        <p:xfrm>
          <a:off x="395536" y="116632"/>
          <a:ext cx="8424936" cy="6290253"/>
        </p:xfrm>
        <a:graphic>
          <a:graphicData uri="http://schemas.openxmlformats.org/drawingml/2006/table">
            <a:tbl>
              <a:tblPr firstRow="1" bandRow="1">
                <a:tableStyleId>{3B1BE9FA-E23E-459C-AFE6-B3B663006901}</a:tableStyleId>
              </a:tblPr>
              <a:tblGrid>
                <a:gridCol w="280831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08312">
                  <a:extLst>
                    <a:ext uri="{9D8B030D-6E8A-4147-A177-3AD203B41FA5}">
                      <a16:colId xmlns:a16="http://schemas.microsoft.com/office/drawing/2014/main" xmlns="" val="20002"/>
                    </a:ext>
                  </a:extLst>
                </a:gridCol>
              </a:tblGrid>
              <a:tr h="1112271">
                <a:tc>
                  <a:txBody>
                    <a:bodyPr/>
                    <a:lstStyle/>
                    <a:p>
                      <a:endParaRPr lang="en-US" dirty="0"/>
                    </a:p>
                    <a:p>
                      <a:pPr algn="ctr"/>
                      <a:r>
                        <a:rPr lang="en-US" sz="1600" dirty="0">
                          <a:solidFill>
                            <a:schemeClr val="tx1"/>
                          </a:solidFill>
                          <a:latin typeface="Times New Roman" panose="02020603050405020304" pitchFamily="18" charset="0"/>
                          <a:cs typeface="Times New Roman" panose="02020603050405020304" pitchFamily="18" charset="0"/>
                        </a:rPr>
                        <a:t>Title</a:t>
                      </a:r>
                      <a:r>
                        <a:rPr lang="en-US" sz="1600" baseline="0" dirty="0">
                          <a:solidFill>
                            <a:schemeClr val="tx1"/>
                          </a:solidFill>
                          <a:latin typeface="Times New Roman" panose="02020603050405020304" pitchFamily="18" charset="0"/>
                          <a:cs typeface="Times New Roman" panose="02020603050405020304" pitchFamily="18" charset="0"/>
                        </a:rPr>
                        <a:t> of Paper</a:t>
                      </a:r>
                      <a:endParaRPr lang="en-IN"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en-US" dirty="0"/>
                    </a:p>
                    <a:p>
                      <a:pPr algn="ctr"/>
                      <a:r>
                        <a:rPr lang="en-US" sz="1600" dirty="0">
                          <a:solidFill>
                            <a:schemeClr val="tx1"/>
                          </a:solidFill>
                          <a:latin typeface="Times New Roman" panose="02020603050405020304" pitchFamily="18" charset="0"/>
                          <a:cs typeface="Times New Roman" panose="02020603050405020304" pitchFamily="18" charset="0"/>
                        </a:rPr>
                        <a:t>Methodology</a:t>
                      </a:r>
                      <a:r>
                        <a:rPr lang="en-US" sz="1600" baseline="0" dirty="0">
                          <a:solidFill>
                            <a:schemeClr val="tx1"/>
                          </a:solidFill>
                          <a:latin typeface="Times New Roman" panose="02020603050405020304" pitchFamily="18" charset="0"/>
                          <a:cs typeface="Times New Roman" panose="02020603050405020304" pitchFamily="18" charset="0"/>
                        </a:rPr>
                        <a:t> or </a:t>
                      </a:r>
                      <a:br>
                        <a:rPr lang="en-US" sz="1600" baseline="0" dirty="0">
                          <a:solidFill>
                            <a:schemeClr val="tx1"/>
                          </a:solidFill>
                          <a:latin typeface="Times New Roman" panose="02020603050405020304" pitchFamily="18" charset="0"/>
                          <a:cs typeface="Times New Roman" panose="02020603050405020304" pitchFamily="18" charset="0"/>
                        </a:rPr>
                      </a:br>
                      <a:r>
                        <a:rPr lang="en-US" sz="1600" baseline="0" dirty="0">
                          <a:solidFill>
                            <a:schemeClr val="tx1"/>
                          </a:solidFill>
                          <a:latin typeface="Times New Roman" panose="02020603050405020304" pitchFamily="18" charset="0"/>
                          <a:cs typeface="Times New Roman" panose="02020603050405020304" pitchFamily="18" charset="0"/>
                        </a:rPr>
                        <a:t>Algorithms used</a:t>
                      </a:r>
                      <a:endParaRPr lang="en-IN"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en-US" dirty="0"/>
                    </a:p>
                    <a:p>
                      <a:pPr algn="ctr"/>
                      <a:r>
                        <a:rPr lang="en-US" sz="1600" dirty="0">
                          <a:solidFill>
                            <a:schemeClr val="tx1"/>
                          </a:solidFill>
                          <a:latin typeface="Times New Roman" panose="02020603050405020304" pitchFamily="18" charset="0"/>
                          <a:cs typeface="Times New Roman" panose="02020603050405020304" pitchFamily="18" charset="0"/>
                        </a:rPr>
                        <a:t>Advantages</a:t>
                      </a:r>
                      <a:r>
                        <a:rPr lang="en-US" sz="1600" baseline="0" dirty="0">
                          <a:solidFill>
                            <a:schemeClr val="tx1"/>
                          </a:solidFill>
                          <a:latin typeface="Times New Roman" panose="02020603050405020304" pitchFamily="18" charset="0"/>
                          <a:cs typeface="Times New Roman" panose="02020603050405020304" pitchFamily="18" charset="0"/>
                        </a:rPr>
                        <a:t> or Disadvantages</a:t>
                      </a:r>
                      <a:endParaRPr lang="en-IN" sz="16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0"/>
                  </a:ext>
                </a:extLst>
              </a:tr>
              <a:tr h="251098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Times New Roman" pitchFamily="18" charset="0"/>
                          <a:cs typeface="Times New Roman" pitchFamily="18" charset="0"/>
                        </a:rPr>
                        <a:t>7. Voice spoofing countermeasure for voice replay attacks using deep learning, </a:t>
                      </a:r>
                      <a:r>
                        <a:rPr lang="en-IN" dirty="0">
                          <a:latin typeface="Times New Roman" pitchFamily="18" charset="0"/>
                          <a:cs typeface="Times New Roman" pitchFamily="18" charset="0"/>
                        </a:rPr>
                        <a:t>Journal of Cloud Computing : Advances, Systems and applications</a:t>
                      </a:r>
                      <a:r>
                        <a:rPr lang="en-IN" i="1" dirty="0">
                          <a:latin typeface="Times New Roman" pitchFamily="18" charset="0"/>
                          <a:cs typeface="Times New Roman" pitchFamily="18" charset="0"/>
                        </a:rPr>
                        <a:t>,</a:t>
                      </a:r>
                      <a:r>
                        <a:rPr lang="en-IN" i="1" baseline="0" dirty="0">
                          <a:latin typeface="Times New Roman" pitchFamily="18" charset="0"/>
                          <a:cs typeface="Times New Roman" pitchFamily="18" charset="0"/>
                        </a:rPr>
                        <a:t> </a:t>
                      </a:r>
                      <a:r>
                        <a:rPr lang="en-IN" i="0" baseline="0" dirty="0">
                          <a:latin typeface="Times New Roman" pitchFamily="18" charset="0"/>
                          <a:cs typeface="Times New Roman" pitchFamily="18" charset="0"/>
                        </a:rPr>
                        <a:t>2022</a:t>
                      </a:r>
                      <a:endParaRPr lang="en-US" dirty="0">
                        <a:latin typeface="Times New Roman" pitchFamily="18" charset="0"/>
                        <a:cs typeface="Times New Roman" pitchFamily="18" charset="0"/>
                      </a:endParaRPr>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Audio signals are</a:t>
                      </a:r>
                      <a:r>
                        <a:rPr lang="en-US" baseline="0" dirty="0">
                          <a:latin typeface="Times New Roman" panose="02020603050405020304" pitchFamily="18" charset="0"/>
                          <a:cs typeface="Times New Roman" panose="02020603050405020304" pitchFamily="18" charset="0"/>
                        </a:rPr>
                        <a:t> decomposed and two features of 7, 7-dim, </a:t>
                      </a:r>
                      <a:r>
                        <a:rPr lang="en-US" baseline="0" dirty="0" err="1">
                          <a:latin typeface="Times New Roman" panose="02020603050405020304" pitchFamily="18" charset="0"/>
                          <a:cs typeface="Times New Roman" panose="02020603050405020304" pitchFamily="18" charset="0"/>
                        </a:rPr>
                        <a:t>ie</a:t>
                      </a:r>
                      <a:r>
                        <a:rPr lang="en-US" baseline="0" dirty="0">
                          <a:latin typeface="Times New Roman" panose="02020603050405020304" pitchFamily="18" charset="0"/>
                          <a:cs typeface="Times New Roman" panose="02020603050405020304" pitchFamily="18" charset="0"/>
                        </a:rPr>
                        <a:t> MFCCs and GTCCs are obtained.</a:t>
                      </a: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BiLSTM network is used as a deep learning classifier.</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Avoids replay attacks in ASV.</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Voice biometrics.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More</a:t>
                      </a:r>
                      <a:r>
                        <a:rPr lang="en-US" baseline="0" dirty="0">
                          <a:latin typeface="Times New Roman" panose="02020603050405020304" pitchFamily="18" charset="0"/>
                          <a:cs typeface="Times New Roman" panose="02020603050405020304" pitchFamily="18" charset="0"/>
                        </a:rPr>
                        <a:t> accurate with the method of speech decomposition.</a:t>
                      </a:r>
                    </a:p>
                    <a:p>
                      <a:pPr marL="285750" indent="-285750">
                        <a:buFont typeface="Arial" panose="020B0604020202020204" pitchFamily="34" charset="0"/>
                        <a:buChar char="•"/>
                      </a:pPr>
                      <a:endParaRPr lang="en-US" baseline="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Does not discuss about many audio spoof attacks, focuses mainly on replay attacks only.</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1"/>
                  </a:ext>
                </a:extLst>
              </a:tr>
              <a:tr h="2353411">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a:latin typeface="Times New Roman" pitchFamily="18" charset="0"/>
                          <a:cs typeface="Times New Roman" pitchFamily="18" charset="0"/>
                        </a:rPr>
                        <a:t>8.</a:t>
                      </a:r>
                      <a:r>
                        <a:rPr lang="en-US" sz="1300" baseline="0" dirty="0">
                          <a:latin typeface="Times New Roman" pitchFamily="18" charset="0"/>
                          <a:cs typeface="Times New Roman" pitchFamily="18" charset="0"/>
                        </a:rPr>
                        <a:t> </a:t>
                      </a:r>
                      <a:r>
                        <a:rPr lang="en-US" sz="1300" dirty="0">
                          <a:latin typeface="Times New Roman" pitchFamily="18" charset="0"/>
                          <a:cs typeface="Times New Roman" pitchFamily="18" charset="0"/>
                        </a:rPr>
                        <a:t>L</a:t>
                      </a:r>
                      <a:r>
                        <a:rPr lang="en-US" sz="1300" i="0" u="none" strike="noStrike" baseline="0" dirty="0">
                          <a:latin typeface="Times New Roman" panose="02020603050405020304" pitchFamily="18" charset="0"/>
                          <a:cs typeface="Times New Roman" panose="02020603050405020304" pitchFamily="18" charset="0"/>
                        </a:rPr>
                        <a:t>STM and CNN based ensemble approach for spoof detection task in automatic speaker verification systems, </a:t>
                      </a:r>
                      <a:r>
                        <a:rPr lang="en-US" sz="1300" b="0" i="0" u="none" strike="noStrike" baseline="0" dirty="0">
                          <a:latin typeface="Times New Roman" panose="02020603050405020304" pitchFamily="18" charset="0"/>
                          <a:cs typeface="Times New Roman" panose="02020603050405020304" pitchFamily="18" charset="0"/>
                        </a:rPr>
                        <a:t>Journal of Ambient Intelligence and Humanized Computing, 2022</a:t>
                      </a:r>
                      <a:endParaRPr lang="en-US" sz="1300" dirty="0">
                        <a:latin typeface="Times New Roman" pitchFamily="18" charset="0"/>
                        <a:cs typeface="Times New Roman" pitchFamily="18" charset="0"/>
                      </a:endParaRPr>
                    </a:p>
                    <a:p>
                      <a:endParaRPr lang="en-US" sz="1300" dirty="0">
                        <a:latin typeface="Times New Roman" pitchFamily="18" charset="0"/>
                        <a:cs typeface="Times New Roman" pitchFamily="18" charset="0"/>
                      </a:endParaRPr>
                    </a:p>
                  </a:txBody>
                  <a:tcPr/>
                </a:tc>
                <a:tc>
                  <a:txBody>
                    <a:bodyPr/>
                    <a:lstStyle/>
                    <a:p>
                      <a:pPr marL="285750" indent="-285750">
                        <a:buFont typeface="Arial" panose="020B0604020202020204" pitchFamily="34" charset="0"/>
                        <a:buChar char="•"/>
                      </a:pPr>
                      <a:r>
                        <a:rPr lang="en-US" sz="1300" baseline="0" dirty="0">
                          <a:latin typeface="Times New Roman" panose="02020603050405020304" pitchFamily="18" charset="0"/>
                          <a:cs typeface="Times New Roman" panose="02020603050405020304" pitchFamily="18" charset="0"/>
                        </a:rPr>
                        <a:t>Audio spoof detection which uses deep learning algorithms to detect various attacks created by synthesis or conversion of speech.</a:t>
                      </a:r>
                    </a:p>
                    <a:p>
                      <a:pPr marL="285750" indent="-285750">
                        <a:buFont typeface="Arial" panose="020B0604020202020204" pitchFamily="34" charset="0"/>
                        <a:buChar char="•"/>
                      </a:pPr>
                      <a:r>
                        <a:rPr lang="en-US" sz="1300" baseline="0" dirty="0">
                          <a:latin typeface="Times New Roman" panose="02020603050405020304" pitchFamily="18" charset="0"/>
                          <a:cs typeface="Times New Roman" panose="02020603050405020304" pitchFamily="18" charset="0"/>
                        </a:rPr>
                        <a:t>ASV spoof dataset 2015,2019 is used.</a:t>
                      </a:r>
                    </a:p>
                    <a:p>
                      <a:pPr marL="285750" indent="-285750">
                        <a:buFont typeface="Arial" panose="020B0604020202020204" pitchFamily="34" charset="0"/>
                        <a:buChar char="•"/>
                      </a:pPr>
                      <a:r>
                        <a:rPr lang="en-US" sz="1300" baseline="0" dirty="0">
                          <a:latin typeface="Times New Roman" panose="02020603050405020304" pitchFamily="18" charset="0"/>
                          <a:cs typeface="Times New Roman" panose="02020603050405020304" pitchFamily="18" charset="0"/>
                        </a:rPr>
                        <a:t>Feature extraction techniques used are – MFCC, inverse MFCC, constant Q cepstral coefficients.</a:t>
                      </a:r>
                    </a:p>
                    <a:p>
                      <a:pPr marL="285750" indent="-285750">
                        <a:buFont typeface="Arial" panose="020B0604020202020204" pitchFamily="34" charset="0"/>
                        <a:buChar char="•"/>
                      </a:pPr>
                      <a:r>
                        <a:rPr lang="en-US" sz="1300" baseline="0" dirty="0">
                          <a:latin typeface="Times New Roman" panose="02020603050405020304" pitchFamily="18" charset="0"/>
                          <a:cs typeface="Times New Roman" panose="02020603050405020304" pitchFamily="18" charset="0"/>
                        </a:rPr>
                        <a:t>RNN, LSTM, spatial CNN, temporal convolution CNN are the algorithms used.</a:t>
                      </a:r>
                    </a:p>
                    <a:p>
                      <a:pPr marL="285750" indent="-285750">
                        <a:buFont typeface="Arial" panose="020B0604020202020204" pitchFamily="34" charset="0"/>
                        <a:buChar char="•"/>
                      </a:pPr>
                      <a:r>
                        <a:rPr lang="en-US" sz="1300" baseline="0" dirty="0">
                          <a:latin typeface="Times New Roman" panose="02020603050405020304" pitchFamily="18" charset="0"/>
                          <a:cs typeface="Times New Roman" panose="02020603050405020304" pitchFamily="18" charset="0"/>
                        </a:rPr>
                        <a:t>Ensemble method is used.</a:t>
                      </a:r>
                    </a:p>
                  </a:txBody>
                  <a:tcPr/>
                </a:tc>
                <a:tc>
                  <a:txBody>
                    <a:bodyPr/>
                    <a:lstStyle/>
                    <a:p>
                      <a:pPr marL="285750" indent="-285750">
                        <a:buFont typeface="Arial" panose="020B0604020202020204" pitchFamily="34" charset="0"/>
                        <a:buChar char="•"/>
                      </a:pPr>
                      <a:r>
                        <a:rPr lang="en-US" sz="1300" baseline="0" dirty="0">
                          <a:latin typeface="Times New Roman" panose="02020603050405020304" pitchFamily="18" charset="0"/>
                          <a:cs typeface="Times New Roman" panose="02020603050405020304" pitchFamily="18" charset="0"/>
                        </a:rPr>
                        <a:t>Various feature extraction techniques are used which extracts audio quality features.</a:t>
                      </a:r>
                    </a:p>
                    <a:p>
                      <a:pPr marL="285750" indent="-285750">
                        <a:buFont typeface="Arial" panose="020B0604020202020204" pitchFamily="34" charset="0"/>
                        <a:buChar char="•"/>
                      </a:pPr>
                      <a:r>
                        <a:rPr lang="en-US" sz="1300" baseline="0" dirty="0">
                          <a:latin typeface="Times New Roman" panose="02020603050405020304" pitchFamily="18" charset="0"/>
                          <a:cs typeface="Times New Roman" panose="02020603050405020304" pitchFamily="18" charset="0"/>
                        </a:rPr>
                        <a:t>LSTM models increases performance.</a:t>
                      </a:r>
                    </a:p>
                    <a:p>
                      <a:pPr marL="285750" indent="-285750">
                        <a:buFont typeface="Arial" panose="020B0604020202020204" pitchFamily="34" charset="0"/>
                        <a:buChar char="•"/>
                      </a:pPr>
                      <a:r>
                        <a:rPr lang="en-US" sz="1300" baseline="0" dirty="0">
                          <a:latin typeface="Times New Roman" panose="02020603050405020304" pitchFamily="18" charset="0"/>
                          <a:cs typeface="Times New Roman" panose="02020603050405020304" pitchFamily="18" charset="0"/>
                        </a:rPr>
                        <a:t>Ensemble method is used to get a consolidated decision from models.</a:t>
                      </a:r>
                    </a:p>
                    <a:p>
                      <a:pPr marL="285750" indent="-285750">
                        <a:buFont typeface="Arial" panose="020B0604020202020204" pitchFamily="34" charset="0"/>
                        <a:buChar char="•"/>
                      </a:pPr>
                      <a:endParaRPr lang="en-US" sz="1300" baseline="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300" baseline="0" dirty="0">
                          <a:latin typeface="Times New Roman" panose="02020603050405020304" pitchFamily="18" charset="0"/>
                          <a:cs typeface="Times New Roman" panose="02020603050405020304" pitchFamily="18" charset="0"/>
                        </a:rPr>
                        <a:t>Performance on combined dataset is low.</a:t>
                      </a:r>
                    </a:p>
                    <a:p>
                      <a:pPr marL="285750" indent="-285750">
                        <a:buFont typeface="Arial" panose="020B0604020202020204" pitchFamily="34" charset="0"/>
                        <a:buChar char="•"/>
                      </a:pPr>
                      <a:r>
                        <a:rPr lang="en-US" sz="1300" baseline="0" dirty="0">
                          <a:latin typeface="Times New Roman" panose="02020603050405020304" pitchFamily="18" charset="0"/>
                          <a:cs typeface="Times New Roman" panose="02020603050405020304" pitchFamily="18" charset="0"/>
                        </a:rPr>
                        <a:t>Deep CNN can be used to improve performance.</a:t>
                      </a: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433225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D49502-26B6-DC8B-3EEF-F0C8D2BE9AB3}"/>
              </a:ext>
            </a:extLst>
          </p:cNvPr>
          <p:cNvSpPr>
            <a:spLocks noGrp="1"/>
          </p:cNvSpPr>
          <p:nvPr>
            <p:ph type="title"/>
          </p:nvPr>
        </p:nvSpPr>
        <p:spPr>
          <a:xfrm>
            <a:off x="251520" y="44624"/>
            <a:ext cx="7886700" cy="1325563"/>
          </a:xfrm>
        </p:spPr>
        <p:txBody>
          <a:bodyPr>
            <a:normAutofit/>
          </a:bodyPr>
          <a:lstStyle/>
          <a:p>
            <a:r>
              <a:rPr lang="en-IN" sz="4000" dirty="0">
                <a:latin typeface="Times New Roman" panose="02020603050405020304" pitchFamily="18" charset="0"/>
                <a:cs typeface="Times New Roman" panose="02020603050405020304" pitchFamily="18" charset="0"/>
              </a:rPr>
              <a:t>Project Modules</a:t>
            </a:r>
          </a:p>
        </p:txBody>
      </p:sp>
      <p:sp>
        <p:nvSpPr>
          <p:cNvPr id="3" name="Text Placeholder 2">
            <a:extLst>
              <a:ext uri="{FF2B5EF4-FFF2-40B4-BE49-F238E27FC236}">
                <a16:creationId xmlns:a16="http://schemas.microsoft.com/office/drawing/2014/main" xmlns="" id="{6F385ED4-1A84-C06F-8366-9FE5C8DBA8A2}"/>
              </a:ext>
            </a:extLst>
          </p:cNvPr>
          <p:cNvSpPr>
            <a:spLocks noGrp="1"/>
          </p:cNvSpPr>
          <p:nvPr>
            <p:ph type="body" idx="1"/>
          </p:nvPr>
        </p:nvSpPr>
        <p:spPr>
          <a:xfrm>
            <a:off x="611560" y="1844824"/>
            <a:ext cx="7886700" cy="4351338"/>
          </a:xfrm>
        </p:spPr>
        <p:txBody>
          <a:bodyPr>
            <a:normAutofit/>
          </a:bodyPr>
          <a:lstStyle/>
          <a:p>
            <a:r>
              <a:rPr lang="en-IN" sz="2400" dirty="0">
                <a:latin typeface="Times New Roman" panose="02020603050405020304" pitchFamily="18" charset="0"/>
                <a:cs typeface="Times New Roman" panose="02020603050405020304" pitchFamily="18" charset="0"/>
              </a:rPr>
              <a:t>Module 1:</a:t>
            </a:r>
          </a:p>
          <a:p>
            <a:pPr lvl="1" algn="just"/>
            <a:r>
              <a:rPr lang="en-IN" dirty="0">
                <a:latin typeface="Times New Roman" panose="02020603050405020304" pitchFamily="18" charset="0"/>
                <a:cs typeface="Times New Roman" panose="02020603050405020304" pitchFamily="18" charset="0"/>
              </a:rPr>
              <a:t>Data collection- ASV spoof Dataset collection and Dataset Loading.</a:t>
            </a:r>
          </a:p>
          <a:p>
            <a:r>
              <a:rPr lang="en-IN" sz="2400" dirty="0">
                <a:latin typeface="Times New Roman" panose="02020603050405020304" pitchFamily="18" charset="0"/>
                <a:cs typeface="Times New Roman" panose="02020603050405020304" pitchFamily="18" charset="0"/>
              </a:rPr>
              <a:t>Module 2:</a:t>
            </a:r>
          </a:p>
          <a:p>
            <a:pPr lvl="1"/>
            <a:r>
              <a:rPr lang="en-IN" dirty="0">
                <a:latin typeface="Times New Roman" panose="02020603050405020304" pitchFamily="18" charset="0"/>
                <a:cs typeface="Times New Roman" panose="02020603050405020304" pitchFamily="18" charset="0"/>
              </a:rPr>
              <a:t>Data visualization.</a:t>
            </a:r>
          </a:p>
          <a:p>
            <a:pPr lvl="1"/>
            <a:r>
              <a:rPr lang="en-IN" dirty="0">
                <a:latin typeface="Times New Roman" panose="02020603050405020304" pitchFamily="18" charset="0"/>
                <a:cs typeface="Times New Roman" panose="02020603050405020304" pitchFamily="18" charset="0"/>
              </a:rPr>
              <a:t>Data pre-processing.</a:t>
            </a:r>
          </a:p>
          <a:p>
            <a:pPr lvl="1"/>
            <a:r>
              <a:rPr lang="en-IN" dirty="0">
                <a:latin typeface="Times New Roman" panose="02020603050405020304" pitchFamily="18" charset="0"/>
                <a:cs typeface="Times New Roman" panose="02020603050405020304" pitchFamily="18" charset="0"/>
              </a:rPr>
              <a:t>Feature extraction.</a:t>
            </a:r>
          </a:p>
          <a:p>
            <a:endParaRPr lang="en-IN" sz="2400" dirty="0">
              <a:latin typeface="Times New Roman" panose="02020603050405020304" pitchFamily="18" charset="0"/>
              <a:cs typeface="Times New Roman" panose="02020603050405020304" pitchFamily="18" charset="0"/>
            </a:endParaRPr>
          </a:p>
          <a:p>
            <a:pPr marL="571500" lvl="1" indent="0">
              <a:buNone/>
            </a:pPr>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xmlns="" id="{7D288F0B-F8B2-5F9F-651C-98C3158ED9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13</a:t>
            </a:fld>
            <a:endParaRPr lang="en-IN" dirty="0"/>
          </a:p>
        </p:txBody>
      </p:sp>
    </p:spTree>
    <p:extLst>
      <p:ext uri="{BB962C8B-B14F-4D97-AF65-F5344CB8AC3E}">
        <p14:creationId xmlns:p14="http://schemas.microsoft.com/office/powerpoint/2010/main" val="969683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0A72CE-A984-D519-7851-C9813A31526A}"/>
              </a:ext>
            </a:extLst>
          </p:cNvPr>
          <p:cNvSpPr>
            <a:spLocks noGrp="1"/>
          </p:cNvSpPr>
          <p:nvPr>
            <p:ph type="title"/>
          </p:nvPr>
        </p:nvSpPr>
        <p:spPr>
          <a:xfrm>
            <a:off x="251520" y="0"/>
            <a:ext cx="7886700" cy="1325563"/>
          </a:xfrm>
        </p:spPr>
        <p:txBody>
          <a:bodyPr>
            <a:normAutofit/>
          </a:bodyPr>
          <a:lstStyle/>
          <a:p>
            <a:r>
              <a:rPr lang="en-IN" sz="4000" dirty="0">
                <a:latin typeface="Times New Roman" panose="02020603050405020304" pitchFamily="18" charset="0"/>
                <a:cs typeface="Times New Roman" panose="02020603050405020304" pitchFamily="18" charset="0"/>
              </a:rPr>
              <a:t>Project Modules</a:t>
            </a:r>
          </a:p>
        </p:txBody>
      </p:sp>
      <p:sp>
        <p:nvSpPr>
          <p:cNvPr id="3" name="Text Placeholder 2">
            <a:extLst>
              <a:ext uri="{FF2B5EF4-FFF2-40B4-BE49-F238E27FC236}">
                <a16:creationId xmlns:a16="http://schemas.microsoft.com/office/drawing/2014/main" xmlns="" id="{F8369236-E65F-5333-91DB-78DD9847768E}"/>
              </a:ext>
            </a:extLst>
          </p:cNvPr>
          <p:cNvSpPr>
            <a:spLocks noGrp="1"/>
          </p:cNvSpPr>
          <p:nvPr>
            <p:ph type="body" idx="1"/>
          </p:nvPr>
        </p:nvSpPr>
        <p:spPr/>
        <p:txBody>
          <a:bodyPr>
            <a:normAutofit/>
          </a:bodyPr>
          <a:lstStyle/>
          <a:p>
            <a:r>
              <a:rPr lang="en-IN" sz="2400" dirty="0">
                <a:latin typeface="Times New Roman" panose="02020603050405020304" pitchFamily="18" charset="0"/>
                <a:cs typeface="Times New Roman" panose="02020603050405020304" pitchFamily="18" charset="0"/>
              </a:rPr>
              <a:t>Module 3:</a:t>
            </a:r>
          </a:p>
          <a:p>
            <a:pPr lvl="1"/>
            <a:r>
              <a:rPr lang="en-IN" dirty="0">
                <a:latin typeface="Times New Roman" panose="02020603050405020304" pitchFamily="18" charset="0"/>
                <a:cs typeface="Times New Roman" panose="02020603050405020304" pitchFamily="18" charset="0"/>
              </a:rPr>
              <a:t>Creation of Deep learning models based on RNN,</a:t>
            </a:r>
          </a:p>
          <a:p>
            <a:pPr marL="571500" lvl="1" indent="0">
              <a:buNone/>
            </a:pPr>
            <a:r>
              <a:rPr lang="en-IN" dirty="0">
                <a:latin typeface="Times New Roman" panose="02020603050405020304" pitchFamily="18" charset="0"/>
                <a:cs typeface="Times New Roman" panose="02020603050405020304" pitchFamily="18" charset="0"/>
              </a:rPr>
              <a:t>	LSTM.</a:t>
            </a:r>
          </a:p>
          <a:p>
            <a:pPr lvl="1"/>
            <a:r>
              <a:rPr lang="en-IN" dirty="0">
                <a:latin typeface="Times New Roman" panose="02020603050405020304" pitchFamily="18" charset="0"/>
                <a:cs typeface="Times New Roman" panose="02020603050405020304" pitchFamily="18" charset="0"/>
              </a:rPr>
              <a:t>Audio classification using RNN and LSTM is to be done and comparison of models to be performed.</a:t>
            </a:r>
          </a:p>
          <a:p>
            <a:r>
              <a:rPr lang="en-IN" sz="2400" dirty="0">
                <a:latin typeface="Times New Roman" panose="02020603050405020304" pitchFamily="18" charset="0"/>
                <a:cs typeface="Times New Roman" panose="02020603050405020304" pitchFamily="18" charset="0"/>
              </a:rPr>
              <a:t>Module 4:</a:t>
            </a:r>
          </a:p>
          <a:p>
            <a:pPr lvl="1"/>
            <a:r>
              <a:rPr lang="en-IN" dirty="0">
                <a:latin typeface="Times New Roman" panose="02020603050405020304" pitchFamily="18" charset="0"/>
                <a:cs typeface="Times New Roman" panose="02020603050405020304" pitchFamily="18" charset="0"/>
              </a:rPr>
              <a:t>Parameter Tuning - Trying out different parameters like activation functions, pooling methods and features to improve performance.</a:t>
            </a:r>
          </a:p>
          <a:p>
            <a:pPr lvl="1"/>
            <a:r>
              <a:rPr lang="en-IN" dirty="0">
                <a:latin typeface="Times New Roman" panose="02020603050405020304" pitchFamily="18" charset="0"/>
                <a:cs typeface="Times New Roman" panose="02020603050405020304" pitchFamily="18" charset="0"/>
              </a:rPr>
              <a:t>Ensemble methods - Usage of ensemble methods to further improve performance.</a:t>
            </a:r>
          </a:p>
          <a:p>
            <a:endParaRPr lang="en-IN" sz="24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xmlns="" id="{51A69B83-A91C-4823-A3CF-799ACC1DE3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14</a:t>
            </a:fld>
            <a:endParaRPr lang="en-IN" dirty="0"/>
          </a:p>
        </p:txBody>
      </p:sp>
    </p:spTree>
    <p:extLst>
      <p:ext uri="{BB962C8B-B14F-4D97-AF65-F5344CB8AC3E}">
        <p14:creationId xmlns:p14="http://schemas.microsoft.com/office/powerpoint/2010/main" val="2024649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01CADF-A180-1526-27D4-D7EDD08D5213}"/>
              </a:ext>
            </a:extLst>
          </p:cNvPr>
          <p:cNvSpPr>
            <a:spLocks noGrp="1"/>
          </p:cNvSpPr>
          <p:nvPr>
            <p:ph type="title"/>
          </p:nvPr>
        </p:nvSpPr>
        <p:spPr>
          <a:xfrm>
            <a:off x="107504" y="0"/>
            <a:ext cx="7886700" cy="1325563"/>
          </a:xfrm>
        </p:spPr>
        <p:txBody>
          <a:bodyPr>
            <a:normAutofit/>
          </a:bodyPr>
          <a:lstStyle/>
          <a:p>
            <a:r>
              <a:rPr lang="en-IN" sz="4000" dirty="0">
                <a:latin typeface="Times New Roman" panose="02020603050405020304" pitchFamily="18" charset="0"/>
                <a:cs typeface="Times New Roman" panose="02020603050405020304" pitchFamily="18" charset="0"/>
              </a:rPr>
              <a:t> Project Modules</a:t>
            </a:r>
          </a:p>
        </p:txBody>
      </p:sp>
      <p:sp>
        <p:nvSpPr>
          <p:cNvPr id="3" name="Text Placeholder 2">
            <a:extLst>
              <a:ext uri="{FF2B5EF4-FFF2-40B4-BE49-F238E27FC236}">
                <a16:creationId xmlns:a16="http://schemas.microsoft.com/office/drawing/2014/main" xmlns="" id="{B244992F-5022-0828-15DD-0026FA063563}"/>
              </a:ext>
            </a:extLst>
          </p:cNvPr>
          <p:cNvSpPr>
            <a:spLocks noGrp="1"/>
          </p:cNvSpPr>
          <p:nvPr>
            <p:ph type="body" idx="1"/>
          </p:nvPr>
        </p:nvSpPr>
        <p:spPr/>
        <p:txBody>
          <a:bodyPr>
            <a:normAutofit/>
          </a:bodyPr>
          <a:lstStyle/>
          <a:p>
            <a:r>
              <a:rPr lang="en-IN" sz="2400" dirty="0">
                <a:latin typeface="Times New Roman" panose="02020603050405020304" pitchFamily="18" charset="0"/>
                <a:cs typeface="Times New Roman" panose="02020603050405020304" pitchFamily="18" charset="0"/>
              </a:rPr>
              <a:t>Module 5:</a:t>
            </a:r>
          </a:p>
          <a:p>
            <a:pPr lvl="1"/>
            <a:r>
              <a:rPr lang="en-IN" dirty="0">
                <a:latin typeface="Times New Roman" panose="02020603050405020304" pitchFamily="18" charset="0"/>
                <a:cs typeface="Times New Roman" panose="02020603050405020304" pitchFamily="18" charset="0"/>
              </a:rPr>
              <a:t>Integration to an IOT system and using it as an audio verification system.</a:t>
            </a:r>
          </a:p>
        </p:txBody>
      </p:sp>
      <p:sp>
        <p:nvSpPr>
          <p:cNvPr id="5" name="Slide Number Placeholder 4">
            <a:extLst>
              <a:ext uri="{FF2B5EF4-FFF2-40B4-BE49-F238E27FC236}">
                <a16:creationId xmlns:a16="http://schemas.microsoft.com/office/drawing/2014/main" xmlns="" id="{12CB61A5-98D2-D427-1B44-1323440D43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15</a:t>
            </a:fld>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3212976"/>
            <a:ext cx="5218528" cy="2906103"/>
          </a:xfrm>
          <a:prstGeom prst="rect">
            <a:avLst/>
          </a:prstGeom>
        </p:spPr>
      </p:pic>
      <p:cxnSp>
        <p:nvCxnSpPr>
          <p:cNvPr id="8" name="Straight Arrow Connector 7"/>
          <p:cNvCxnSpPr/>
          <p:nvPr/>
        </p:nvCxnSpPr>
        <p:spPr>
          <a:xfrm>
            <a:off x="6012160" y="4149080"/>
            <a:ext cx="72008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5952316" y="3870632"/>
            <a:ext cx="864096" cy="276999"/>
          </a:xfrm>
          <a:prstGeom prst="rect">
            <a:avLst/>
          </a:prstGeom>
          <a:noFill/>
        </p:spPr>
        <p:txBody>
          <a:bodyPr wrap="square" rtlCol="0">
            <a:spAutoFit/>
          </a:bodyPr>
          <a:lstStyle/>
          <a:p>
            <a:r>
              <a:rPr lang="en-US" sz="1200" dirty="0">
                <a:latin typeface="Times New Roman" pitchFamily="18" charset="0"/>
                <a:cs typeface="Times New Roman" pitchFamily="18" charset="0"/>
              </a:rPr>
              <a:t>Genuine</a:t>
            </a:r>
            <a:endParaRPr lang="en-IN" sz="1200" dirty="0">
              <a:latin typeface="Times New Roman" pitchFamily="18" charset="0"/>
              <a:cs typeface="Times New Roman" pitchFamily="18"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464" y="3356992"/>
            <a:ext cx="1896931" cy="1896931"/>
          </a:xfrm>
          <a:prstGeom prst="rect">
            <a:avLst/>
          </a:prstGeom>
        </p:spPr>
      </p:pic>
    </p:spTree>
    <p:extLst>
      <p:ext uri="{BB962C8B-B14F-4D97-AF65-F5344CB8AC3E}">
        <p14:creationId xmlns:p14="http://schemas.microsoft.com/office/powerpoint/2010/main" val="2994169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1336A7-2147-9725-2932-AACBBB7B83C2}"/>
              </a:ext>
            </a:extLst>
          </p:cNvPr>
          <p:cNvSpPr>
            <a:spLocks noGrp="1"/>
          </p:cNvSpPr>
          <p:nvPr>
            <p:ph type="title"/>
          </p:nvPr>
        </p:nvSpPr>
        <p:spPr>
          <a:xfrm>
            <a:off x="251520" y="0"/>
            <a:ext cx="7886700" cy="1325563"/>
          </a:xfrm>
        </p:spPr>
        <p:txBody>
          <a:bodyPr>
            <a:normAutofit/>
          </a:bodyPr>
          <a:lstStyle/>
          <a:p>
            <a:r>
              <a:rPr lang="en-IN" sz="4000" dirty="0">
                <a:latin typeface="Times New Roman" panose="02020603050405020304" pitchFamily="18" charset="0"/>
                <a:cs typeface="Times New Roman" panose="02020603050405020304" pitchFamily="18" charset="0"/>
              </a:rPr>
              <a:t>Architecture</a:t>
            </a:r>
          </a:p>
        </p:txBody>
      </p:sp>
      <p:sp>
        <p:nvSpPr>
          <p:cNvPr id="5" name="Slide Number Placeholder 4">
            <a:extLst>
              <a:ext uri="{FF2B5EF4-FFF2-40B4-BE49-F238E27FC236}">
                <a16:creationId xmlns:a16="http://schemas.microsoft.com/office/drawing/2014/main" xmlns="" id="{DC363F6D-8806-FBE1-D585-B9F58BA8DC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16</a:t>
            </a:fld>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887412"/>
            <a:ext cx="7978553" cy="5277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29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323528" y="0"/>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4000" dirty="0">
                <a:latin typeface="Times New Roman" pitchFamily="18" charset="0"/>
                <a:cs typeface="Times New Roman" pitchFamily="18" charset="0"/>
              </a:rPr>
              <a:t>Dataset</a:t>
            </a:r>
            <a:endParaRPr sz="4000" dirty="0">
              <a:latin typeface="Times New Roman" pitchFamily="18" charset="0"/>
              <a:cs typeface="Times New Roman" pitchFamily="18" charset="0"/>
            </a:endParaRPr>
          </a:p>
        </p:txBody>
      </p:sp>
      <p:sp>
        <p:nvSpPr>
          <p:cNvPr id="178" name="Google Shape;178;p28"/>
          <p:cNvSpPr txBox="1">
            <a:spLocks noGrp="1"/>
          </p:cNvSpPr>
          <p:nvPr>
            <p:ph type="body" idx="1"/>
          </p:nvPr>
        </p:nvSpPr>
        <p:spPr>
          <a:xfrm>
            <a:off x="467544" y="1052736"/>
            <a:ext cx="7886700" cy="5032375"/>
          </a:xfrm>
          <a:prstGeom prst="rect">
            <a:avLst/>
          </a:prstGeom>
          <a:noFill/>
          <a:ln>
            <a:noFill/>
          </a:ln>
        </p:spPr>
        <p:txBody>
          <a:bodyPr spcFirstLastPara="1" wrap="square" lIns="91425" tIns="45700" rIns="91425" bIns="45700" anchor="t" anchorCtr="0">
            <a:noAutofit/>
          </a:bodyPr>
          <a:lstStyle/>
          <a:p>
            <a:r>
              <a:rPr lang="en-US" sz="2400" b="1" dirty="0">
                <a:latin typeface="Times New Roman" panose="02020603050405020304" pitchFamily="18" charset="0"/>
                <a:cs typeface="Times New Roman" pitchFamily="18" charset="0"/>
              </a:rPr>
              <a:t>ASV SPOOF DATASET-2019</a:t>
            </a: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ASV Spoof dataset contains two types of Audio files</a:t>
            </a:r>
          </a:p>
          <a:p>
            <a:pPr lvl="1"/>
            <a:r>
              <a:rPr lang="en-IN" dirty="0">
                <a:latin typeface="Times New Roman" panose="02020603050405020304" pitchFamily="18" charset="0"/>
                <a:cs typeface="Times New Roman" panose="02020603050405020304" pitchFamily="18" charset="0"/>
              </a:rPr>
              <a:t>Physical Access - </a:t>
            </a:r>
            <a:r>
              <a:rPr lang="en-US" sz="1800" dirty="0" err="1">
                <a:latin typeface="Times New Roman" panose="02020603050405020304" pitchFamily="18" charset="0"/>
                <a:cs typeface="Times New Roman" panose="02020603050405020304" pitchFamily="18" charset="0"/>
              </a:rPr>
              <a:t>Bonafide</a:t>
            </a:r>
            <a:r>
              <a:rPr lang="en-US" sz="1800" dirty="0">
                <a:latin typeface="Times New Roman" panose="02020603050405020304" pitchFamily="18" charset="0"/>
                <a:cs typeface="Times New Roman" panose="02020603050405020304" pitchFamily="18" charset="0"/>
              </a:rPr>
              <a:t> utterances are made in a real, physical space in which spoofing attacks are captured and then replayed within the same physical space using replay devices of varying quality.</a:t>
            </a:r>
            <a:endParaRPr lang="en-IN" sz="1800" dirty="0">
              <a:latin typeface="Times New Roman" panose="02020603050405020304" pitchFamily="18" charset="0"/>
              <a:cs typeface="Times New Roman" panose="02020603050405020304" pitchFamily="18" charset="0"/>
            </a:endParaRPr>
          </a:p>
          <a:p>
            <a:pPr lvl="1"/>
            <a:r>
              <a:rPr lang="en-IN" dirty="0">
                <a:latin typeface="Times New Roman" panose="02020603050405020304" pitchFamily="18" charset="0"/>
                <a:cs typeface="Times New Roman" panose="02020603050405020304" pitchFamily="18" charset="0"/>
              </a:rPr>
              <a:t>Logical Access - </a:t>
            </a:r>
            <a:r>
              <a:rPr lang="en-US" sz="1800" dirty="0" err="1">
                <a:latin typeface="Times New Roman" panose="02020603050405020304" pitchFamily="18" charset="0"/>
                <a:cs typeface="Times New Roman" panose="02020603050405020304" pitchFamily="18" charset="0"/>
              </a:rPr>
              <a:t>Bonafide</a:t>
            </a:r>
            <a:r>
              <a:rPr lang="en-US" sz="1800" dirty="0">
                <a:latin typeface="Times New Roman" panose="02020603050405020304" pitchFamily="18" charset="0"/>
                <a:cs typeface="Times New Roman" panose="02020603050405020304" pitchFamily="18" charset="0"/>
              </a:rPr>
              <a:t> and spoofed utterances generated using text-to-speech (TTS) and voice conversion (VC) algorithms are communicated across telephony and VoIP networks with various coding and transmission effects.</a:t>
            </a:r>
            <a:endParaRPr lang="en-IN" sz="18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Physical and Logical access has 50000 audio files that are recorded and classified into two classes</a:t>
            </a:r>
          </a:p>
          <a:p>
            <a:pPr lvl="1"/>
            <a:r>
              <a:rPr lang="en-IN" dirty="0" err="1">
                <a:latin typeface="Times New Roman" panose="02020603050405020304" pitchFamily="18" charset="0"/>
                <a:cs typeface="Times New Roman" panose="02020603050405020304" pitchFamily="18" charset="0"/>
              </a:rPr>
              <a:t>Bonafide</a:t>
            </a:r>
            <a:endParaRPr lang="en-IN" dirty="0">
              <a:latin typeface="Times New Roman" panose="02020603050405020304" pitchFamily="18" charset="0"/>
              <a:cs typeface="Times New Roman" panose="02020603050405020304" pitchFamily="18" charset="0"/>
            </a:endParaRPr>
          </a:p>
          <a:p>
            <a:pPr lvl="1"/>
            <a:r>
              <a:rPr lang="en-IN" dirty="0">
                <a:latin typeface="Times New Roman" panose="02020603050405020304" pitchFamily="18" charset="0"/>
                <a:cs typeface="Times New Roman" panose="02020603050405020304" pitchFamily="18" charset="0"/>
              </a:rPr>
              <a:t>Spoofed</a:t>
            </a:r>
          </a:p>
          <a:p>
            <a:pPr algn="l"/>
            <a:endParaRPr lang="en-US" sz="1600" dirty="0">
              <a:latin typeface="Times New Roman" pitchFamily="18" charset="0"/>
              <a:cs typeface="Times New Roman"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17</a:t>
            </a:fld>
            <a:endParaRPr lang="en-IN" dirty="0"/>
          </a:p>
        </p:txBody>
      </p:sp>
    </p:spTree>
    <p:extLst>
      <p:ext uri="{BB962C8B-B14F-4D97-AF65-F5344CB8AC3E}">
        <p14:creationId xmlns:p14="http://schemas.microsoft.com/office/powerpoint/2010/main" val="4126688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323528" y="0"/>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4000" dirty="0">
                <a:latin typeface="Times New Roman" pitchFamily="18" charset="0"/>
                <a:cs typeface="Times New Roman" pitchFamily="18" charset="0"/>
              </a:rPr>
              <a:t>Dataset</a:t>
            </a:r>
            <a:endParaRPr sz="4000" dirty="0">
              <a:latin typeface="Times New Roman" pitchFamily="18" charset="0"/>
              <a:cs typeface="Times New Roman" pitchFamily="18" charset="0"/>
            </a:endParaRPr>
          </a:p>
        </p:txBody>
      </p:sp>
      <p:sp>
        <p:nvSpPr>
          <p:cNvPr id="178" name="Google Shape;178;p28"/>
          <p:cNvSpPr txBox="1">
            <a:spLocks noGrp="1"/>
          </p:cNvSpPr>
          <p:nvPr>
            <p:ph type="body" idx="1"/>
          </p:nvPr>
        </p:nvSpPr>
        <p:spPr>
          <a:xfrm>
            <a:off x="611560" y="1340768"/>
            <a:ext cx="7886700" cy="5032375"/>
          </a:xfrm>
          <a:prstGeom prst="rect">
            <a:avLst/>
          </a:prstGeom>
          <a:noFill/>
          <a:ln>
            <a:noFill/>
          </a:ln>
        </p:spPr>
        <p:txBody>
          <a:bodyPr spcFirstLastPara="1" wrap="square" lIns="91425" tIns="45700" rIns="91425" bIns="45700" anchor="t" anchorCtr="0">
            <a:noAutofit/>
          </a:bodyPr>
          <a:lstStyle/>
          <a:p>
            <a:pPr algn="just"/>
            <a:r>
              <a:rPr lang="en-US" sz="2400" b="0" i="0" u="none" strike="noStrike" baseline="0" dirty="0">
                <a:latin typeface="Times New Roman" panose="02020603050405020304" pitchFamily="18" charset="0"/>
                <a:cs typeface="Times New Roman" panose="02020603050405020304" pitchFamily="18" charset="0"/>
              </a:rPr>
              <a:t>The dataset includes genuine and spoofed speech from 20 speakers (8 male, 12 female).Each spoofed utterance is generated according to one of 2 voice conversion and 3 speech synthesis </a:t>
            </a:r>
            <a:r>
              <a:rPr lang="en-IN" sz="2400" b="0" i="0" u="none" strike="noStrike" baseline="0" dirty="0">
                <a:latin typeface="Times New Roman" panose="02020603050405020304" pitchFamily="18" charset="0"/>
                <a:cs typeface="Times New Roman" panose="02020603050405020304" pitchFamily="18" charset="0"/>
              </a:rPr>
              <a:t>algorithms.</a:t>
            </a:r>
          </a:p>
          <a:p>
            <a:pPr algn="just"/>
            <a:r>
              <a:rPr lang="en-US" sz="2400" b="0" i="0" u="none" strike="noStrike" baseline="0" dirty="0">
                <a:latin typeface="Times New Roman" panose="02020603050405020304" pitchFamily="18" charset="0"/>
                <a:cs typeface="Times New Roman" panose="02020603050405020304" pitchFamily="18" charset="0"/>
              </a:rPr>
              <a:t>The voice conversion systems include those based on (i) neural-network-based and (ii)transfer-function-based methods. </a:t>
            </a:r>
          </a:p>
          <a:p>
            <a:pPr algn="just"/>
            <a:r>
              <a:rPr lang="en-US" sz="2400" b="0" i="0" u="none" strike="noStrike" baseline="0" dirty="0">
                <a:latin typeface="Times New Roman" panose="02020603050405020304" pitchFamily="18" charset="0"/>
                <a:cs typeface="Times New Roman" panose="02020603050405020304" pitchFamily="18" charset="0"/>
              </a:rPr>
              <a:t>The speech synthesis systems were implemented with (i) waveform concatenation, (ii) neural-network-based parametric speech synthesis using source-filter vocoders and (iii) neural-network-based parametric speech synthesis using Wavenet.</a:t>
            </a:r>
          </a:p>
          <a:p>
            <a:pPr algn="l"/>
            <a:endParaRPr lang="en-US" sz="1600" dirty="0">
              <a:latin typeface="Times New Roman" pitchFamily="18" charset="0"/>
              <a:cs typeface="Times New Roman"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18</a:t>
            </a:fld>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xfrm>
            <a:off x="323528" y="0"/>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4000" dirty="0">
                <a:latin typeface="Times New Roman" pitchFamily="18" charset="0"/>
                <a:cs typeface="Times New Roman" pitchFamily="18" charset="0"/>
              </a:rPr>
              <a:t>Dataset</a:t>
            </a:r>
            <a:endParaRPr sz="4000" dirty="0">
              <a:latin typeface="Times New Roman" pitchFamily="18" charset="0"/>
              <a:cs typeface="Times New Roman"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19</a:t>
            </a:fld>
            <a:endParaRPr lang="en-IN" dirty="0"/>
          </a:p>
        </p:txBody>
      </p:sp>
      <p:pic>
        <p:nvPicPr>
          <p:cNvPr id="4" name="Picture 3">
            <a:extLst>
              <a:ext uri="{FF2B5EF4-FFF2-40B4-BE49-F238E27FC236}">
                <a16:creationId xmlns:a16="http://schemas.microsoft.com/office/drawing/2014/main" xmlns="" id="{60D87619-B3A4-5E1E-A1CC-4A1A414B357D}"/>
              </a:ext>
            </a:extLst>
          </p:cNvPr>
          <p:cNvPicPr>
            <a:picLocks noChangeAspect="1"/>
          </p:cNvPicPr>
          <p:nvPr/>
        </p:nvPicPr>
        <p:blipFill>
          <a:blip r:embed="rId3"/>
          <a:stretch>
            <a:fillRect/>
          </a:stretch>
        </p:blipFill>
        <p:spPr>
          <a:xfrm>
            <a:off x="628650" y="1808029"/>
            <a:ext cx="4807445" cy="3673990"/>
          </a:xfrm>
          <a:prstGeom prst="rect">
            <a:avLst/>
          </a:prstGeom>
        </p:spPr>
      </p:pic>
      <p:pic>
        <p:nvPicPr>
          <p:cNvPr id="6" name="Picture 5">
            <a:extLst>
              <a:ext uri="{FF2B5EF4-FFF2-40B4-BE49-F238E27FC236}">
                <a16:creationId xmlns:a16="http://schemas.microsoft.com/office/drawing/2014/main" xmlns="" id="{E1988D71-23C1-E671-3CD7-D9130778D15D}"/>
              </a:ext>
            </a:extLst>
          </p:cNvPr>
          <p:cNvPicPr>
            <a:picLocks noChangeAspect="1"/>
          </p:cNvPicPr>
          <p:nvPr/>
        </p:nvPicPr>
        <p:blipFill rotWithShape="1">
          <a:blip r:embed="rId4"/>
          <a:srcRect l="1148" t="-5139" r="69371" b="5139"/>
          <a:stretch/>
        </p:blipFill>
        <p:spPr>
          <a:xfrm>
            <a:off x="5940152" y="1808029"/>
            <a:ext cx="1965770" cy="361333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9653"/>
            <a:ext cx="7886700" cy="1325563"/>
          </a:xfrm>
        </p:spPr>
        <p:txBody>
          <a:bodyPr>
            <a:normAutofit/>
          </a:bodyPr>
          <a:lstStyle/>
          <a:p>
            <a:r>
              <a:rPr lang="en-IN" sz="4000" dirty="0">
                <a:latin typeface="Times New Roman" pitchFamily="18" charset="0"/>
                <a:cs typeface="Times New Roman" pitchFamily="18" charset="0"/>
              </a:rPr>
              <a:t>Problem Statement</a:t>
            </a:r>
          </a:p>
        </p:txBody>
      </p:sp>
      <p:sp>
        <p:nvSpPr>
          <p:cNvPr id="3" name="Content Placeholder 2"/>
          <p:cNvSpPr>
            <a:spLocks noGrp="1"/>
          </p:cNvSpPr>
          <p:nvPr>
            <p:ph idx="1"/>
          </p:nvPr>
        </p:nvSpPr>
        <p:spPr/>
        <p:txBody>
          <a:bodyPr>
            <a:normAutofit/>
          </a:bodyPr>
          <a:lstStyle/>
          <a:p>
            <a:pPr algn="just"/>
            <a:r>
              <a:rPr lang="en-IN" sz="2400" dirty="0">
                <a:latin typeface="Times New Roman" pitchFamily="18" charset="0"/>
                <a:cs typeface="Times New Roman" pitchFamily="18" charset="0"/>
              </a:rPr>
              <a:t>The increase in the advancement of audio editing softwares provide an easy way to the accessibility of voice-controlled authentication systems which makes the voice-controlled devices(VCD) vulnerable for audio spoof attacks.</a:t>
            </a:r>
          </a:p>
          <a:p>
            <a:pPr algn="just"/>
            <a:r>
              <a:rPr lang="en-IN" sz="2400" dirty="0">
                <a:latin typeface="Times New Roman" pitchFamily="18" charset="0"/>
                <a:cs typeface="Times New Roman" pitchFamily="18" charset="0"/>
              </a:rPr>
              <a:t>Audio spoof attack is the manipulation of genuine signal through recording or modifying to trick an audio verification system.</a:t>
            </a:r>
          </a:p>
          <a:p>
            <a:pPr algn="just"/>
            <a:r>
              <a:rPr lang="en-US" sz="2400" dirty="0">
                <a:latin typeface="Times New Roman" pitchFamily="18" charset="0"/>
                <a:cs typeface="Times New Roman" pitchFamily="18" charset="0"/>
              </a:rPr>
              <a:t>Hence, there is a necessity to create audio spoof detector.</a:t>
            </a:r>
            <a:endParaRPr lang="en-IN" sz="2400" dirty="0">
              <a:latin typeface="Times New Roman" pitchFamily="18" charset="0"/>
              <a:cs typeface="Times New Roman" pitchFamily="18" charset="0"/>
            </a:endParaRPr>
          </a:p>
          <a:p>
            <a:pPr algn="just"/>
            <a:endParaRPr lang="en-IN" sz="2400" dirty="0">
              <a:latin typeface="Times New Roman" pitchFamily="18" charset="0"/>
              <a:cs typeface="Times New Roman" pitchFamily="18" charset="0"/>
            </a:endParaRPr>
          </a:p>
          <a:p>
            <a:pPr algn="just"/>
            <a:endParaRPr lang="en-IN" sz="2400" dirty="0">
              <a:latin typeface="Times New Roman" pitchFamily="18" charset="0"/>
              <a:cs typeface="Times New Roman"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a:t>
            </a:fld>
            <a:endParaRPr lang="en-IN" dirty="0"/>
          </a:p>
        </p:txBody>
      </p:sp>
    </p:spTree>
    <p:extLst>
      <p:ext uri="{BB962C8B-B14F-4D97-AF65-F5344CB8AC3E}">
        <p14:creationId xmlns:p14="http://schemas.microsoft.com/office/powerpoint/2010/main" val="2189633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323528" y="0"/>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4000" dirty="0">
                <a:latin typeface="Times New Roman" pitchFamily="18" charset="0"/>
                <a:cs typeface="Times New Roman" pitchFamily="18" charset="0"/>
              </a:rPr>
              <a:t>Dataset Description</a:t>
            </a:r>
            <a:endParaRPr sz="4000" dirty="0">
              <a:latin typeface="Times New Roman" pitchFamily="18" charset="0"/>
              <a:cs typeface="Times New Roman"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20</a:t>
            </a:fld>
            <a:endParaRPr lang="en-IN" dirty="0"/>
          </a:p>
        </p:txBody>
      </p:sp>
      <p:pic>
        <p:nvPicPr>
          <p:cNvPr id="5" name="Picture 4">
            <a:extLst>
              <a:ext uri="{FF2B5EF4-FFF2-40B4-BE49-F238E27FC236}">
                <a16:creationId xmlns:a16="http://schemas.microsoft.com/office/drawing/2014/main" xmlns="" id="{BD0E3EB8-3E25-EFFE-D63F-1EEB945CAFEF}"/>
              </a:ext>
            </a:extLst>
          </p:cNvPr>
          <p:cNvPicPr>
            <a:picLocks noChangeAspect="1"/>
          </p:cNvPicPr>
          <p:nvPr/>
        </p:nvPicPr>
        <p:blipFill>
          <a:blip r:embed="rId3"/>
          <a:stretch>
            <a:fillRect/>
          </a:stretch>
        </p:blipFill>
        <p:spPr>
          <a:xfrm>
            <a:off x="403615" y="1595259"/>
            <a:ext cx="8336769" cy="3667482"/>
          </a:xfrm>
          <a:prstGeom prst="rect">
            <a:avLst/>
          </a:prstGeom>
        </p:spPr>
      </p:pic>
    </p:spTree>
    <p:extLst>
      <p:ext uri="{BB962C8B-B14F-4D97-AF65-F5344CB8AC3E}">
        <p14:creationId xmlns:p14="http://schemas.microsoft.com/office/powerpoint/2010/main" val="1474188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119F46-48CA-1313-CF0B-CE082E35F38F}"/>
              </a:ext>
            </a:extLst>
          </p:cNvPr>
          <p:cNvSpPr>
            <a:spLocks noGrp="1"/>
          </p:cNvSpPr>
          <p:nvPr>
            <p:ph type="title"/>
          </p:nvPr>
        </p:nvSpPr>
        <p:spPr>
          <a:xfrm>
            <a:off x="323528" y="0"/>
            <a:ext cx="7886700" cy="1325563"/>
          </a:xfrm>
        </p:spPr>
        <p:txBody>
          <a:bodyPr>
            <a:normAutofit/>
          </a:bodyPr>
          <a:lstStyle/>
          <a:p>
            <a:r>
              <a:rPr lang="en-IN" sz="4000" dirty="0">
                <a:latin typeface="Times New Roman" panose="02020603050405020304" pitchFamily="18" charset="0"/>
                <a:cs typeface="Times New Roman" panose="02020603050405020304" pitchFamily="18" charset="0"/>
              </a:rPr>
              <a:t>Spectrograms</a:t>
            </a:r>
          </a:p>
        </p:txBody>
      </p:sp>
      <p:sp>
        <p:nvSpPr>
          <p:cNvPr id="5" name="Slide Number Placeholder 4">
            <a:extLst>
              <a:ext uri="{FF2B5EF4-FFF2-40B4-BE49-F238E27FC236}">
                <a16:creationId xmlns:a16="http://schemas.microsoft.com/office/drawing/2014/main" xmlns="" id="{4AEA8859-8D9E-DC7C-A00F-9B14B3FEAB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21</a:t>
            </a:fld>
            <a:endParaRPr lang="en-IN" dirty="0"/>
          </a:p>
        </p:txBody>
      </p:sp>
      <p:pic>
        <p:nvPicPr>
          <p:cNvPr id="6" name="Picture 5">
            <a:extLst>
              <a:ext uri="{FF2B5EF4-FFF2-40B4-BE49-F238E27FC236}">
                <a16:creationId xmlns:a16="http://schemas.microsoft.com/office/drawing/2014/main" xmlns="" id="{10526AFE-84BA-C92E-C48B-50BE31AAB6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2132350"/>
            <a:ext cx="4495421" cy="2996947"/>
          </a:xfrm>
          <a:prstGeom prst="rect">
            <a:avLst/>
          </a:prstGeom>
        </p:spPr>
      </p:pic>
      <p:pic>
        <p:nvPicPr>
          <p:cNvPr id="7" name="Picture 6">
            <a:extLst>
              <a:ext uri="{FF2B5EF4-FFF2-40B4-BE49-F238E27FC236}">
                <a16:creationId xmlns:a16="http://schemas.microsoft.com/office/drawing/2014/main" xmlns="" id="{F56BA3CF-FE80-75C8-2B03-AAF4B31AB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2189139"/>
            <a:ext cx="4325051" cy="2883368"/>
          </a:xfrm>
          <a:prstGeom prst="rect">
            <a:avLst/>
          </a:prstGeom>
        </p:spPr>
      </p:pic>
      <p:sp>
        <p:nvSpPr>
          <p:cNvPr id="8" name="TextBox 7">
            <a:extLst>
              <a:ext uri="{FF2B5EF4-FFF2-40B4-BE49-F238E27FC236}">
                <a16:creationId xmlns:a16="http://schemas.microsoft.com/office/drawing/2014/main" xmlns="" id="{4073E92B-3FBE-5E4A-9803-1B08F79692B5}"/>
              </a:ext>
            </a:extLst>
          </p:cNvPr>
          <p:cNvSpPr txBox="1"/>
          <p:nvPr/>
        </p:nvSpPr>
        <p:spPr>
          <a:xfrm>
            <a:off x="1239090" y="5212269"/>
            <a:ext cx="2664296" cy="400110"/>
          </a:xfrm>
          <a:prstGeom prst="rect">
            <a:avLst/>
          </a:prstGeom>
          <a:noFill/>
        </p:spPr>
        <p:txBody>
          <a:bodyPr wrap="square" rtlCol="0">
            <a:spAutoFit/>
          </a:bodyPr>
          <a:lstStyle/>
          <a:p>
            <a:pPr algn="ctr"/>
            <a:r>
              <a:rPr lang="en-IN" sz="2000" dirty="0">
                <a:latin typeface="Times New Roman" pitchFamily="18" charset="0"/>
                <a:cs typeface="Times New Roman" pitchFamily="18" charset="0"/>
              </a:rPr>
              <a:t>Bonafide</a:t>
            </a:r>
          </a:p>
        </p:txBody>
      </p:sp>
      <p:sp>
        <p:nvSpPr>
          <p:cNvPr id="9" name="TextBox 8">
            <a:extLst>
              <a:ext uri="{FF2B5EF4-FFF2-40B4-BE49-F238E27FC236}">
                <a16:creationId xmlns:a16="http://schemas.microsoft.com/office/drawing/2014/main" xmlns="" id="{24F02D5C-3AA4-55BC-914B-0670E5F9F6C6}"/>
              </a:ext>
            </a:extLst>
          </p:cNvPr>
          <p:cNvSpPr txBox="1"/>
          <p:nvPr/>
        </p:nvSpPr>
        <p:spPr>
          <a:xfrm>
            <a:off x="6446423" y="5206598"/>
            <a:ext cx="1440160" cy="400110"/>
          </a:xfrm>
          <a:prstGeom prst="rect">
            <a:avLst/>
          </a:prstGeom>
          <a:noFill/>
        </p:spPr>
        <p:txBody>
          <a:bodyPr wrap="square" rtlCol="0">
            <a:spAutoFit/>
          </a:bodyPr>
          <a:lstStyle/>
          <a:p>
            <a:r>
              <a:rPr lang="en-IN" sz="2000" dirty="0">
                <a:latin typeface="Times New Roman" pitchFamily="18" charset="0"/>
                <a:cs typeface="Times New Roman" pitchFamily="18" charset="0"/>
              </a:rPr>
              <a:t>Spoofed</a:t>
            </a:r>
          </a:p>
        </p:txBody>
      </p:sp>
    </p:spTree>
    <p:extLst>
      <p:ext uri="{BB962C8B-B14F-4D97-AF65-F5344CB8AC3E}">
        <p14:creationId xmlns:p14="http://schemas.microsoft.com/office/powerpoint/2010/main" val="4277737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119F46-48CA-1313-CF0B-CE082E35F38F}"/>
              </a:ext>
            </a:extLst>
          </p:cNvPr>
          <p:cNvSpPr>
            <a:spLocks noGrp="1"/>
          </p:cNvSpPr>
          <p:nvPr>
            <p:ph type="title"/>
          </p:nvPr>
        </p:nvSpPr>
        <p:spPr>
          <a:xfrm>
            <a:off x="323528" y="0"/>
            <a:ext cx="8064896" cy="1325563"/>
          </a:xfrm>
        </p:spPr>
        <p:txBody>
          <a:bodyPr>
            <a:normAutofit/>
          </a:bodyPr>
          <a:lstStyle/>
          <a:p>
            <a:r>
              <a:rPr lang="en-IN" sz="4000" dirty="0">
                <a:latin typeface="Times New Roman" panose="02020603050405020304" pitchFamily="18" charset="0"/>
                <a:cs typeface="Times New Roman" panose="02020603050405020304" pitchFamily="18" charset="0"/>
              </a:rPr>
              <a:t>Visual Comparison between Authentic and Spoofed Audio Sample</a:t>
            </a:r>
          </a:p>
        </p:txBody>
      </p:sp>
      <p:sp>
        <p:nvSpPr>
          <p:cNvPr id="5" name="Slide Number Placeholder 4">
            <a:extLst>
              <a:ext uri="{FF2B5EF4-FFF2-40B4-BE49-F238E27FC236}">
                <a16:creationId xmlns:a16="http://schemas.microsoft.com/office/drawing/2014/main" xmlns="" id="{4AEA8859-8D9E-DC7C-A00F-9B14B3FEAB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22</a:t>
            </a:fld>
            <a:endParaRPr lang="en-IN" dirty="0"/>
          </a:p>
        </p:txBody>
      </p:sp>
      <p:sp>
        <p:nvSpPr>
          <p:cNvPr id="8" name="TextBox 7">
            <a:extLst>
              <a:ext uri="{FF2B5EF4-FFF2-40B4-BE49-F238E27FC236}">
                <a16:creationId xmlns:a16="http://schemas.microsoft.com/office/drawing/2014/main" xmlns="" id="{4073E92B-3FBE-5E4A-9803-1B08F79692B5}"/>
              </a:ext>
            </a:extLst>
          </p:cNvPr>
          <p:cNvSpPr txBox="1"/>
          <p:nvPr/>
        </p:nvSpPr>
        <p:spPr>
          <a:xfrm>
            <a:off x="1043608" y="5212269"/>
            <a:ext cx="2664296" cy="400110"/>
          </a:xfrm>
          <a:prstGeom prst="rect">
            <a:avLst/>
          </a:prstGeom>
          <a:noFill/>
        </p:spPr>
        <p:txBody>
          <a:bodyPr wrap="square" rtlCol="0">
            <a:spAutoFit/>
          </a:bodyPr>
          <a:lstStyle/>
          <a:p>
            <a:pPr algn="ctr"/>
            <a:r>
              <a:rPr lang="en-IN" sz="2000" dirty="0">
                <a:latin typeface="Times New Roman" pitchFamily="18" charset="0"/>
                <a:cs typeface="Times New Roman" pitchFamily="18" charset="0"/>
              </a:rPr>
              <a:t>Bonafide</a:t>
            </a:r>
          </a:p>
        </p:txBody>
      </p:sp>
      <p:sp>
        <p:nvSpPr>
          <p:cNvPr id="9" name="TextBox 8">
            <a:extLst>
              <a:ext uri="{FF2B5EF4-FFF2-40B4-BE49-F238E27FC236}">
                <a16:creationId xmlns:a16="http://schemas.microsoft.com/office/drawing/2014/main" xmlns="" id="{24F02D5C-3AA4-55BC-914B-0670E5F9F6C6}"/>
              </a:ext>
            </a:extLst>
          </p:cNvPr>
          <p:cNvSpPr txBox="1"/>
          <p:nvPr/>
        </p:nvSpPr>
        <p:spPr>
          <a:xfrm>
            <a:off x="6446423" y="5206598"/>
            <a:ext cx="1440160" cy="400110"/>
          </a:xfrm>
          <a:prstGeom prst="rect">
            <a:avLst/>
          </a:prstGeom>
          <a:noFill/>
        </p:spPr>
        <p:txBody>
          <a:bodyPr wrap="square" rtlCol="0">
            <a:spAutoFit/>
          </a:bodyPr>
          <a:lstStyle/>
          <a:p>
            <a:r>
              <a:rPr lang="en-IN" sz="2000" dirty="0">
                <a:latin typeface="Times New Roman" pitchFamily="18" charset="0"/>
                <a:cs typeface="Times New Roman" pitchFamily="18" charset="0"/>
              </a:rPr>
              <a:t>Spoofed</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58" r="13198"/>
          <a:stretch/>
        </p:blipFill>
        <p:spPr bwMode="auto">
          <a:xfrm>
            <a:off x="4788024" y="2655429"/>
            <a:ext cx="4025759" cy="1748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14876" b="6263"/>
          <a:stretch/>
        </p:blipFill>
        <p:spPr bwMode="auto">
          <a:xfrm>
            <a:off x="519010" y="2564904"/>
            <a:ext cx="4104456" cy="1873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19010" y="1592977"/>
            <a:ext cx="2052228" cy="400110"/>
          </a:xfrm>
          <a:prstGeom prst="rect">
            <a:avLst/>
          </a:prstGeom>
          <a:noFill/>
        </p:spPr>
        <p:txBody>
          <a:bodyPr wrap="square" rtlCol="0">
            <a:spAutoFit/>
          </a:bodyPr>
          <a:lstStyle/>
          <a:p>
            <a:r>
              <a:rPr lang="en-IN" sz="2000" b="1" dirty="0">
                <a:latin typeface="Times New Roman" panose="02020603050405020304" pitchFamily="18" charset="0"/>
                <a:ea typeface="Tahoma" panose="020B0604030504040204" pitchFamily="34" charset="0"/>
                <a:cs typeface="Times New Roman" panose="02020603050405020304" pitchFamily="18" charset="0"/>
              </a:rPr>
              <a:t>Spectrogram</a:t>
            </a:r>
            <a:r>
              <a:rPr lang="en-IN" sz="2000" dirty="0">
                <a:latin typeface="Times New Roman" panose="02020603050405020304" pitchFamily="18" charset="0"/>
                <a:ea typeface="Tahoma" panose="020B0604030504040204" pitchFamily="34" charset="0"/>
                <a:cs typeface="Times New Roman" panose="02020603050405020304" pitchFamily="18" charset="0"/>
              </a:rPr>
              <a:t>:</a:t>
            </a:r>
          </a:p>
        </p:txBody>
      </p:sp>
    </p:spTree>
    <p:extLst>
      <p:ext uri="{BB962C8B-B14F-4D97-AF65-F5344CB8AC3E}">
        <p14:creationId xmlns:p14="http://schemas.microsoft.com/office/powerpoint/2010/main" val="2259470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119F46-48CA-1313-CF0B-CE082E35F38F}"/>
              </a:ext>
            </a:extLst>
          </p:cNvPr>
          <p:cNvSpPr>
            <a:spLocks noGrp="1"/>
          </p:cNvSpPr>
          <p:nvPr>
            <p:ph type="title"/>
          </p:nvPr>
        </p:nvSpPr>
        <p:spPr>
          <a:xfrm>
            <a:off x="323528" y="0"/>
            <a:ext cx="8064896" cy="1325563"/>
          </a:xfrm>
        </p:spPr>
        <p:txBody>
          <a:bodyPr>
            <a:normAutofit/>
          </a:bodyPr>
          <a:lstStyle/>
          <a:p>
            <a:r>
              <a:rPr lang="en-IN" sz="4000" dirty="0">
                <a:latin typeface="Times New Roman" panose="02020603050405020304" pitchFamily="18" charset="0"/>
                <a:cs typeface="Times New Roman" panose="02020603050405020304" pitchFamily="18" charset="0"/>
              </a:rPr>
              <a:t>Visual Comparison between Authentic and Spoofed Audio Sample</a:t>
            </a:r>
          </a:p>
        </p:txBody>
      </p:sp>
      <p:sp>
        <p:nvSpPr>
          <p:cNvPr id="5" name="Slide Number Placeholder 4">
            <a:extLst>
              <a:ext uri="{FF2B5EF4-FFF2-40B4-BE49-F238E27FC236}">
                <a16:creationId xmlns:a16="http://schemas.microsoft.com/office/drawing/2014/main" xmlns="" id="{4AEA8859-8D9E-DC7C-A00F-9B14B3FEAB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23</a:t>
            </a:fld>
            <a:endParaRPr lang="en-IN" dirty="0"/>
          </a:p>
        </p:txBody>
      </p:sp>
      <p:sp>
        <p:nvSpPr>
          <p:cNvPr id="8" name="TextBox 7">
            <a:extLst>
              <a:ext uri="{FF2B5EF4-FFF2-40B4-BE49-F238E27FC236}">
                <a16:creationId xmlns:a16="http://schemas.microsoft.com/office/drawing/2014/main" xmlns="" id="{4073E92B-3FBE-5E4A-9803-1B08F79692B5}"/>
              </a:ext>
            </a:extLst>
          </p:cNvPr>
          <p:cNvSpPr txBox="1"/>
          <p:nvPr/>
        </p:nvSpPr>
        <p:spPr>
          <a:xfrm>
            <a:off x="971600" y="5212269"/>
            <a:ext cx="2664296" cy="400110"/>
          </a:xfrm>
          <a:prstGeom prst="rect">
            <a:avLst/>
          </a:prstGeom>
          <a:noFill/>
        </p:spPr>
        <p:txBody>
          <a:bodyPr wrap="square" rtlCol="0">
            <a:spAutoFit/>
          </a:bodyPr>
          <a:lstStyle/>
          <a:p>
            <a:pPr algn="ctr"/>
            <a:r>
              <a:rPr lang="en-IN" sz="2000" dirty="0">
                <a:latin typeface="Times New Roman" pitchFamily="18" charset="0"/>
                <a:cs typeface="Times New Roman" pitchFamily="18" charset="0"/>
              </a:rPr>
              <a:t>Bonafide</a:t>
            </a:r>
          </a:p>
        </p:txBody>
      </p:sp>
      <p:sp>
        <p:nvSpPr>
          <p:cNvPr id="9" name="TextBox 8">
            <a:extLst>
              <a:ext uri="{FF2B5EF4-FFF2-40B4-BE49-F238E27FC236}">
                <a16:creationId xmlns:a16="http://schemas.microsoft.com/office/drawing/2014/main" xmlns="" id="{24F02D5C-3AA4-55BC-914B-0670E5F9F6C6}"/>
              </a:ext>
            </a:extLst>
          </p:cNvPr>
          <p:cNvSpPr txBox="1"/>
          <p:nvPr/>
        </p:nvSpPr>
        <p:spPr>
          <a:xfrm>
            <a:off x="6446423" y="5206598"/>
            <a:ext cx="1440160" cy="400110"/>
          </a:xfrm>
          <a:prstGeom prst="rect">
            <a:avLst/>
          </a:prstGeom>
          <a:noFill/>
        </p:spPr>
        <p:txBody>
          <a:bodyPr wrap="square" rtlCol="0">
            <a:spAutoFit/>
          </a:bodyPr>
          <a:lstStyle/>
          <a:p>
            <a:r>
              <a:rPr lang="en-IN" sz="2000" dirty="0">
                <a:latin typeface="Times New Roman" pitchFamily="18" charset="0"/>
                <a:cs typeface="Times New Roman" pitchFamily="18" charset="0"/>
              </a:rPr>
              <a:t>Spoofed</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2912393"/>
            <a:ext cx="3853532" cy="1804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996952"/>
            <a:ext cx="4536505"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11560" y="1719084"/>
            <a:ext cx="1287532"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Data Plot</a:t>
            </a:r>
            <a:r>
              <a:rPr lang="en-IN" sz="2000" dirty="0">
                <a:latin typeface="Times New Roman" panose="02020603050405020304" pitchFamily="18" charset="0"/>
                <a:cs typeface="Times New Roman" panose="02020603050405020304" pitchFamily="18" charset="0"/>
              </a:rPr>
              <a:t>:</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216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119F46-48CA-1313-CF0B-CE082E35F38F}"/>
              </a:ext>
            </a:extLst>
          </p:cNvPr>
          <p:cNvSpPr>
            <a:spLocks noGrp="1"/>
          </p:cNvSpPr>
          <p:nvPr>
            <p:ph type="title"/>
          </p:nvPr>
        </p:nvSpPr>
        <p:spPr>
          <a:xfrm>
            <a:off x="323528" y="0"/>
            <a:ext cx="8064896" cy="1325563"/>
          </a:xfrm>
        </p:spPr>
        <p:txBody>
          <a:bodyPr>
            <a:normAutofit/>
          </a:bodyPr>
          <a:lstStyle/>
          <a:p>
            <a:r>
              <a:rPr lang="en-IN" sz="4000" dirty="0">
                <a:latin typeface="Times New Roman" panose="02020603050405020304" pitchFamily="18" charset="0"/>
                <a:cs typeface="Times New Roman" panose="02020603050405020304" pitchFamily="18" charset="0"/>
              </a:rPr>
              <a:t>Visual Comparison between Authentic and Spoofed Audio Sample</a:t>
            </a:r>
          </a:p>
        </p:txBody>
      </p:sp>
      <p:sp>
        <p:nvSpPr>
          <p:cNvPr id="5" name="Slide Number Placeholder 4">
            <a:extLst>
              <a:ext uri="{FF2B5EF4-FFF2-40B4-BE49-F238E27FC236}">
                <a16:creationId xmlns:a16="http://schemas.microsoft.com/office/drawing/2014/main" xmlns="" id="{4AEA8859-8D9E-DC7C-A00F-9B14B3FEAB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24</a:t>
            </a:fld>
            <a:endParaRPr lang="en-IN" dirty="0"/>
          </a:p>
        </p:txBody>
      </p:sp>
      <p:sp>
        <p:nvSpPr>
          <p:cNvPr id="8" name="TextBox 7">
            <a:extLst>
              <a:ext uri="{FF2B5EF4-FFF2-40B4-BE49-F238E27FC236}">
                <a16:creationId xmlns:a16="http://schemas.microsoft.com/office/drawing/2014/main" xmlns="" id="{4073E92B-3FBE-5E4A-9803-1B08F79692B5}"/>
              </a:ext>
            </a:extLst>
          </p:cNvPr>
          <p:cNvSpPr txBox="1"/>
          <p:nvPr/>
        </p:nvSpPr>
        <p:spPr>
          <a:xfrm>
            <a:off x="971600" y="5212269"/>
            <a:ext cx="2664296" cy="400110"/>
          </a:xfrm>
          <a:prstGeom prst="rect">
            <a:avLst/>
          </a:prstGeom>
          <a:noFill/>
        </p:spPr>
        <p:txBody>
          <a:bodyPr wrap="square" rtlCol="0">
            <a:spAutoFit/>
          </a:bodyPr>
          <a:lstStyle/>
          <a:p>
            <a:pPr algn="ctr"/>
            <a:r>
              <a:rPr lang="en-IN" sz="2000" dirty="0">
                <a:latin typeface="Times New Roman" pitchFamily="18" charset="0"/>
                <a:cs typeface="Times New Roman" pitchFamily="18" charset="0"/>
              </a:rPr>
              <a:t>Bonafide</a:t>
            </a:r>
          </a:p>
        </p:txBody>
      </p:sp>
      <p:sp>
        <p:nvSpPr>
          <p:cNvPr id="9" name="TextBox 8">
            <a:extLst>
              <a:ext uri="{FF2B5EF4-FFF2-40B4-BE49-F238E27FC236}">
                <a16:creationId xmlns:a16="http://schemas.microsoft.com/office/drawing/2014/main" xmlns="" id="{24F02D5C-3AA4-55BC-914B-0670E5F9F6C6}"/>
              </a:ext>
            </a:extLst>
          </p:cNvPr>
          <p:cNvSpPr txBox="1"/>
          <p:nvPr/>
        </p:nvSpPr>
        <p:spPr>
          <a:xfrm>
            <a:off x="6446423" y="5206598"/>
            <a:ext cx="1440160" cy="400110"/>
          </a:xfrm>
          <a:prstGeom prst="rect">
            <a:avLst/>
          </a:prstGeom>
          <a:noFill/>
        </p:spPr>
        <p:txBody>
          <a:bodyPr wrap="square" rtlCol="0">
            <a:spAutoFit/>
          </a:bodyPr>
          <a:lstStyle/>
          <a:p>
            <a:r>
              <a:rPr lang="en-IN" sz="2000" dirty="0">
                <a:latin typeface="Times New Roman" pitchFamily="18" charset="0"/>
                <a:cs typeface="Times New Roman" pitchFamily="18" charset="0"/>
              </a:rPr>
              <a:t>Spoofed</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645"/>
          <a:stretch/>
        </p:blipFill>
        <p:spPr bwMode="auto">
          <a:xfrm>
            <a:off x="4371975" y="3068960"/>
            <a:ext cx="4639840" cy="1659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9027"/>
          <a:stretch/>
        </p:blipFill>
        <p:spPr bwMode="auto">
          <a:xfrm>
            <a:off x="174749" y="3068960"/>
            <a:ext cx="4257998" cy="1623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55576" y="1747659"/>
            <a:ext cx="1422184"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Waveform</a:t>
            </a:r>
            <a:r>
              <a:rPr lang="en-IN" sz="2000" dirty="0">
                <a:latin typeface="Times New Roman" panose="02020603050405020304" pitchFamily="18" charset="0"/>
                <a:cs typeface="Times New Roman" panose="02020603050405020304" pitchFamily="18" charset="0"/>
              </a:rPr>
              <a:t>:</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6994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119F46-48CA-1313-CF0B-CE082E35F38F}"/>
              </a:ext>
            </a:extLst>
          </p:cNvPr>
          <p:cNvSpPr>
            <a:spLocks noGrp="1"/>
          </p:cNvSpPr>
          <p:nvPr>
            <p:ph type="title"/>
          </p:nvPr>
        </p:nvSpPr>
        <p:spPr>
          <a:xfrm>
            <a:off x="323528" y="0"/>
            <a:ext cx="8064896" cy="1325563"/>
          </a:xfrm>
        </p:spPr>
        <p:txBody>
          <a:bodyPr>
            <a:normAutofit/>
          </a:bodyPr>
          <a:lstStyle/>
          <a:p>
            <a:r>
              <a:rPr lang="en-IN" sz="4000" dirty="0">
                <a:latin typeface="Times New Roman" panose="02020603050405020304" pitchFamily="18" charset="0"/>
                <a:cs typeface="Times New Roman" panose="02020603050405020304" pitchFamily="18" charset="0"/>
              </a:rPr>
              <a:t>Visual Comparison between Authentic and Spoofed Audio Sample</a:t>
            </a:r>
          </a:p>
        </p:txBody>
      </p:sp>
      <p:sp>
        <p:nvSpPr>
          <p:cNvPr id="5" name="Slide Number Placeholder 4">
            <a:extLst>
              <a:ext uri="{FF2B5EF4-FFF2-40B4-BE49-F238E27FC236}">
                <a16:creationId xmlns:a16="http://schemas.microsoft.com/office/drawing/2014/main" xmlns="" id="{4AEA8859-8D9E-DC7C-A00F-9B14B3FEAB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25</a:t>
            </a:fld>
            <a:endParaRPr lang="en-IN" dirty="0"/>
          </a:p>
        </p:txBody>
      </p:sp>
      <p:sp>
        <p:nvSpPr>
          <p:cNvPr id="8" name="TextBox 7">
            <a:extLst>
              <a:ext uri="{FF2B5EF4-FFF2-40B4-BE49-F238E27FC236}">
                <a16:creationId xmlns:a16="http://schemas.microsoft.com/office/drawing/2014/main" xmlns="" id="{4073E92B-3FBE-5E4A-9803-1B08F79692B5}"/>
              </a:ext>
            </a:extLst>
          </p:cNvPr>
          <p:cNvSpPr txBox="1"/>
          <p:nvPr/>
        </p:nvSpPr>
        <p:spPr>
          <a:xfrm>
            <a:off x="971600" y="5212269"/>
            <a:ext cx="2664296" cy="400110"/>
          </a:xfrm>
          <a:prstGeom prst="rect">
            <a:avLst/>
          </a:prstGeom>
          <a:noFill/>
        </p:spPr>
        <p:txBody>
          <a:bodyPr wrap="square" rtlCol="0">
            <a:spAutoFit/>
          </a:bodyPr>
          <a:lstStyle/>
          <a:p>
            <a:pPr algn="ctr"/>
            <a:r>
              <a:rPr lang="en-IN" sz="2000" dirty="0">
                <a:latin typeface="Times New Roman" pitchFamily="18" charset="0"/>
                <a:cs typeface="Times New Roman" pitchFamily="18" charset="0"/>
              </a:rPr>
              <a:t>Bonafide</a:t>
            </a:r>
          </a:p>
        </p:txBody>
      </p:sp>
      <p:sp>
        <p:nvSpPr>
          <p:cNvPr id="9" name="TextBox 8">
            <a:extLst>
              <a:ext uri="{FF2B5EF4-FFF2-40B4-BE49-F238E27FC236}">
                <a16:creationId xmlns:a16="http://schemas.microsoft.com/office/drawing/2014/main" xmlns="" id="{24F02D5C-3AA4-55BC-914B-0670E5F9F6C6}"/>
              </a:ext>
            </a:extLst>
          </p:cNvPr>
          <p:cNvSpPr txBox="1"/>
          <p:nvPr/>
        </p:nvSpPr>
        <p:spPr>
          <a:xfrm>
            <a:off x="6446423" y="5206598"/>
            <a:ext cx="1440160" cy="400110"/>
          </a:xfrm>
          <a:prstGeom prst="rect">
            <a:avLst/>
          </a:prstGeom>
          <a:noFill/>
        </p:spPr>
        <p:txBody>
          <a:bodyPr wrap="square" rtlCol="0">
            <a:spAutoFit/>
          </a:bodyPr>
          <a:lstStyle/>
          <a:p>
            <a:r>
              <a:rPr lang="en-IN" sz="2000" dirty="0">
                <a:latin typeface="Times New Roman" pitchFamily="18" charset="0"/>
                <a:cs typeface="Times New Roman" pitchFamily="18" charset="0"/>
              </a:rPr>
              <a:t>Spoofed</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6132"/>
          <a:stretch/>
        </p:blipFill>
        <p:spPr bwMode="auto">
          <a:xfrm>
            <a:off x="4716016" y="3026356"/>
            <a:ext cx="4017640" cy="2055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11409"/>
          <a:stretch/>
        </p:blipFill>
        <p:spPr bwMode="auto">
          <a:xfrm>
            <a:off x="549461" y="2912986"/>
            <a:ext cx="3508573" cy="2281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02482" y="1700808"/>
            <a:ext cx="2226892"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Spectral Centroid</a:t>
            </a:r>
            <a:r>
              <a:rPr lang="en-IN" sz="2000" dirty="0">
                <a:latin typeface="Times New Roman" panose="02020603050405020304" pitchFamily="18" charset="0"/>
                <a:cs typeface="Times New Roman" panose="02020603050405020304" pitchFamily="18" charset="0"/>
              </a:rPr>
              <a:t>:</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3059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119F46-48CA-1313-CF0B-CE082E35F38F}"/>
              </a:ext>
            </a:extLst>
          </p:cNvPr>
          <p:cNvSpPr>
            <a:spLocks noGrp="1"/>
          </p:cNvSpPr>
          <p:nvPr>
            <p:ph type="title"/>
          </p:nvPr>
        </p:nvSpPr>
        <p:spPr>
          <a:xfrm>
            <a:off x="323528" y="0"/>
            <a:ext cx="8064896" cy="1325563"/>
          </a:xfrm>
        </p:spPr>
        <p:txBody>
          <a:bodyPr>
            <a:normAutofit/>
          </a:bodyPr>
          <a:lstStyle/>
          <a:p>
            <a:r>
              <a:rPr lang="en-IN" sz="4000" dirty="0">
                <a:latin typeface="Times New Roman" panose="02020603050405020304" pitchFamily="18" charset="0"/>
                <a:cs typeface="Times New Roman" panose="02020603050405020304" pitchFamily="18" charset="0"/>
              </a:rPr>
              <a:t>Visual Comparison between Authentic and Spoofed Audio Sample</a:t>
            </a:r>
          </a:p>
        </p:txBody>
      </p:sp>
      <p:sp>
        <p:nvSpPr>
          <p:cNvPr id="5" name="Slide Number Placeholder 4">
            <a:extLst>
              <a:ext uri="{FF2B5EF4-FFF2-40B4-BE49-F238E27FC236}">
                <a16:creationId xmlns:a16="http://schemas.microsoft.com/office/drawing/2014/main" xmlns="" id="{4AEA8859-8D9E-DC7C-A00F-9B14B3FEAB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26</a:t>
            </a:fld>
            <a:endParaRPr lang="en-IN" dirty="0"/>
          </a:p>
        </p:txBody>
      </p:sp>
      <p:sp>
        <p:nvSpPr>
          <p:cNvPr id="8" name="TextBox 7">
            <a:extLst>
              <a:ext uri="{FF2B5EF4-FFF2-40B4-BE49-F238E27FC236}">
                <a16:creationId xmlns:a16="http://schemas.microsoft.com/office/drawing/2014/main" xmlns="" id="{4073E92B-3FBE-5E4A-9803-1B08F79692B5}"/>
              </a:ext>
            </a:extLst>
          </p:cNvPr>
          <p:cNvSpPr txBox="1"/>
          <p:nvPr/>
        </p:nvSpPr>
        <p:spPr>
          <a:xfrm>
            <a:off x="971600" y="5212269"/>
            <a:ext cx="2664296" cy="400110"/>
          </a:xfrm>
          <a:prstGeom prst="rect">
            <a:avLst/>
          </a:prstGeom>
          <a:noFill/>
        </p:spPr>
        <p:txBody>
          <a:bodyPr wrap="square" rtlCol="0">
            <a:spAutoFit/>
          </a:bodyPr>
          <a:lstStyle/>
          <a:p>
            <a:pPr algn="ctr"/>
            <a:r>
              <a:rPr lang="en-IN" sz="2000" dirty="0">
                <a:latin typeface="Times New Roman" pitchFamily="18" charset="0"/>
                <a:cs typeface="Times New Roman" pitchFamily="18" charset="0"/>
              </a:rPr>
              <a:t>Bonafide</a:t>
            </a:r>
          </a:p>
        </p:txBody>
      </p:sp>
      <p:sp>
        <p:nvSpPr>
          <p:cNvPr id="9" name="TextBox 8">
            <a:extLst>
              <a:ext uri="{FF2B5EF4-FFF2-40B4-BE49-F238E27FC236}">
                <a16:creationId xmlns:a16="http://schemas.microsoft.com/office/drawing/2014/main" xmlns="" id="{24F02D5C-3AA4-55BC-914B-0670E5F9F6C6}"/>
              </a:ext>
            </a:extLst>
          </p:cNvPr>
          <p:cNvSpPr txBox="1"/>
          <p:nvPr/>
        </p:nvSpPr>
        <p:spPr>
          <a:xfrm>
            <a:off x="6446423" y="5206598"/>
            <a:ext cx="1440160" cy="400110"/>
          </a:xfrm>
          <a:prstGeom prst="rect">
            <a:avLst/>
          </a:prstGeom>
          <a:noFill/>
        </p:spPr>
        <p:txBody>
          <a:bodyPr wrap="square" rtlCol="0">
            <a:spAutoFit/>
          </a:bodyPr>
          <a:lstStyle/>
          <a:p>
            <a:r>
              <a:rPr lang="en-IN" sz="2000" dirty="0">
                <a:latin typeface="Times New Roman" pitchFamily="18" charset="0"/>
                <a:cs typeface="Times New Roman" pitchFamily="18" charset="0"/>
              </a:rPr>
              <a:t>Spoofed</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348"/>
          <a:stretch/>
        </p:blipFill>
        <p:spPr bwMode="auto">
          <a:xfrm>
            <a:off x="4656559" y="2780928"/>
            <a:ext cx="4339284" cy="2343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11831"/>
          <a:stretch/>
        </p:blipFill>
        <p:spPr bwMode="auto">
          <a:xfrm>
            <a:off x="450429" y="2780928"/>
            <a:ext cx="4063305" cy="2375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27584" y="1692761"/>
            <a:ext cx="2047355"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Spectral Roll off</a:t>
            </a:r>
            <a:r>
              <a:rPr lang="en-IN" sz="2000" dirty="0">
                <a:latin typeface="Times New Roman" panose="02020603050405020304" pitchFamily="18" charset="0"/>
                <a:cs typeface="Times New Roman" panose="02020603050405020304" pitchFamily="18" charset="0"/>
              </a:rPr>
              <a:t>:</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605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119F46-48CA-1313-CF0B-CE082E35F38F}"/>
              </a:ext>
            </a:extLst>
          </p:cNvPr>
          <p:cNvSpPr>
            <a:spLocks noGrp="1"/>
          </p:cNvSpPr>
          <p:nvPr>
            <p:ph type="title"/>
          </p:nvPr>
        </p:nvSpPr>
        <p:spPr>
          <a:xfrm>
            <a:off x="323528" y="0"/>
            <a:ext cx="8064896" cy="1325563"/>
          </a:xfrm>
        </p:spPr>
        <p:txBody>
          <a:bodyPr>
            <a:normAutofit/>
          </a:bodyPr>
          <a:lstStyle/>
          <a:p>
            <a:r>
              <a:rPr lang="en-IN" sz="4000" dirty="0">
                <a:latin typeface="Times New Roman" panose="02020603050405020304" pitchFamily="18" charset="0"/>
                <a:cs typeface="Times New Roman" panose="02020603050405020304" pitchFamily="18" charset="0"/>
              </a:rPr>
              <a:t>Visual Comparison between Authentic and Spoofed Audio Sample</a:t>
            </a:r>
          </a:p>
        </p:txBody>
      </p:sp>
      <p:sp>
        <p:nvSpPr>
          <p:cNvPr id="5" name="Slide Number Placeholder 4">
            <a:extLst>
              <a:ext uri="{FF2B5EF4-FFF2-40B4-BE49-F238E27FC236}">
                <a16:creationId xmlns:a16="http://schemas.microsoft.com/office/drawing/2014/main" xmlns="" id="{4AEA8859-8D9E-DC7C-A00F-9B14B3FEAB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27</a:t>
            </a:fld>
            <a:endParaRPr lang="en-IN" dirty="0"/>
          </a:p>
        </p:txBody>
      </p:sp>
      <p:sp>
        <p:nvSpPr>
          <p:cNvPr id="8" name="TextBox 7">
            <a:extLst>
              <a:ext uri="{FF2B5EF4-FFF2-40B4-BE49-F238E27FC236}">
                <a16:creationId xmlns:a16="http://schemas.microsoft.com/office/drawing/2014/main" xmlns="" id="{4073E92B-3FBE-5E4A-9803-1B08F79692B5}"/>
              </a:ext>
            </a:extLst>
          </p:cNvPr>
          <p:cNvSpPr txBox="1"/>
          <p:nvPr/>
        </p:nvSpPr>
        <p:spPr>
          <a:xfrm>
            <a:off x="971600" y="5212269"/>
            <a:ext cx="2664296" cy="400110"/>
          </a:xfrm>
          <a:prstGeom prst="rect">
            <a:avLst/>
          </a:prstGeom>
          <a:noFill/>
        </p:spPr>
        <p:txBody>
          <a:bodyPr wrap="square" rtlCol="0">
            <a:spAutoFit/>
          </a:bodyPr>
          <a:lstStyle/>
          <a:p>
            <a:pPr algn="ctr"/>
            <a:r>
              <a:rPr lang="en-IN" sz="2000" dirty="0">
                <a:latin typeface="Times New Roman" pitchFamily="18" charset="0"/>
                <a:cs typeface="Times New Roman" pitchFamily="18" charset="0"/>
              </a:rPr>
              <a:t>Bonafide</a:t>
            </a:r>
          </a:p>
        </p:txBody>
      </p:sp>
      <p:sp>
        <p:nvSpPr>
          <p:cNvPr id="9" name="TextBox 8">
            <a:extLst>
              <a:ext uri="{FF2B5EF4-FFF2-40B4-BE49-F238E27FC236}">
                <a16:creationId xmlns:a16="http://schemas.microsoft.com/office/drawing/2014/main" xmlns="" id="{24F02D5C-3AA4-55BC-914B-0670E5F9F6C6}"/>
              </a:ext>
            </a:extLst>
          </p:cNvPr>
          <p:cNvSpPr txBox="1"/>
          <p:nvPr/>
        </p:nvSpPr>
        <p:spPr>
          <a:xfrm>
            <a:off x="6446423" y="5206598"/>
            <a:ext cx="1440160" cy="400110"/>
          </a:xfrm>
          <a:prstGeom prst="rect">
            <a:avLst/>
          </a:prstGeom>
          <a:noFill/>
        </p:spPr>
        <p:txBody>
          <a:bodyPr wrap="square" rtlCol="0">
            <a:spAutoFit/>
          </a:bodyPr>
          <a:lstStyle/>
          <a:p>
            <a:r>
              <a:rPr lang="en-IN" sz="2000" dirty="0">
                <a:latin typeface="Times New Roman" pitchFamily="18" charset="0"/>
                <a:cs typeface="Times New Roman" pitchFamily="18" charset="0"/>
              </a:rPr>
              <a:t>Spoofed</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68" r="18717"/>
          <a:stretch/>
        </p:blipFill>
        <p:spPr bwMode="auto">
          <a:xfrm>
            <a:off x="5004048" y="2780928"/>
            <a:ext cx="3783530" cy="2165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7246"/>
          <a:stretch/>
        </p:blipFill>
        <p:spPr bwMode="auto">
          <a:xfrm>
            <a:off x="655018" y="2638710"/>
            <a:ext cx="3793182" cy="2510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27584" y="1700808"/>
            <a:ext cx="1026243"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MFCC</a:t>
            </a:r>
            <a:r>
              <a:rPr lang="en-IN" sz="2000" dirty="0">
                <a:latin typeface="Times New Roman" panose="02020603050405020304" pitchFamily="18" charset="0"/>
                <a:cs typeface="Times New Roman" panose="02020603050405020304" pitchFamily="18" charset="0"/>
              </a:rPr>
              <a:t>:</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8055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7562"/>
            <a:ext cx="7886700" cy="1325563"/>
          </a:xfrm>
        </p:spPr>
        <p:txBody>
          <a:bodyPr>
            <a:normAutofit/>
          </a:bodyPr>
          <a:lstStyle/>
          <a:p>
            <a:r>
              <a:rPr lang="en-IN" sz="4000" dirty="0">
                <a:latin typeface="Times New Roman" pitchFamily="18" charset="0"/>
                <a:cs typeface="Times New Roman" pitchFamily="18" charset="0"/>
              </a:rPr>
              <a:t>Proposed Methodology</a:t>
            </a:r>
          </a:p>
        </p:txBody>
      </p:sp>
      <p:sp>
        <p:nvSpPr>
          <p:cNvPr id="3" name="Content Placeholder 2"/>
          <p:cNvSpPr>
            <a:spLocks noGrp="1"/>
          </p:cNvSpPr>
          <p:nvPr>
            <p:ph idx="1"/>
          </p:nvPr>
        </p:nvSpPr>
        <p:spPr>
          <a:xfrm>
            <a:off x="611560" y="1196752"/>
            <a:ext cx="7886700" cy="4351338"/>
          </a:xfrm>
        </p:spPr>
        <p:txBody>
          <a:bodyPr>
            <a:normAutofit/>
          </a:bodyPr>
          <a:lstStyle/>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Audio files are visualized and converted as spectrograms.</a:t>
            </a:r>
          </a:p>
          <a:p>
            <a:pPr algn="just"/>
            <a:r>
              <a:rPr lang="en-US" sz="2400" dirty="0">
                <a:latin typeface="Times New Roman" pitchFamily="18" charset="0"/>
                <a:cs typeface="Times New Roman" pitchFamily="18" charset="0"/>
              </a:rPr>
              <a:t>With these spectrograms, the inputs are classified into actual voice and recorded voice.</a:t>
            </a:r>
          </a:p>
          <a:p>
            <a:pPr algn="just"/>
            <a:r>
              <a:rPr lang="en-US" sz="2400" dirty="0">
                <a:latin typeface="Times New Roman" pitchFamily="18" charset="0"/>
                <a:cs typeface="Times New Roman" pitchFamily="18" charset="0"/>
              </a:rPr>
              <a:t>The proposed system uses machine learning models such as LSTM and RNN.</a:t>
            </a:r>
            <a:endParaRPr lang="en-IN" sz="2400" dirty="0">
              <a:latin typeface="Times New Roman" pitchFamily="18" charset="0"/>
              <a:cs typeface="Times New Roman"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28</a:t>
            </a:fld>
            <a:endParaRPr lang="en-IN" dirty="0"/>
          </a:p>
        </p:txBody>
      </p:sp>
    </p:spTree>
    <p:extLst>
      <p:ext uri="{BB962C8B-B14F-4D97-AF65-F5344CB8AC3E}">
        <p14:creationId xmlns:p14="http://schemas.microsoft.com/office/powerpoint/2010/main" val="3133332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912AD0-C8BD-662C-DC52-86855597BA74}"/>
              </a:ext>
            </a:extLst>
          </p:cNvPr>
          <p:cNvSpPr>
            <a:spLocks noGrp="1"/>
          </p:cNvSpPr>
          <p:nvPr>
            <p:ph type="title"/>
          </p:nvPr>
        </p:nvSpPr>
        <p:spPr>
          <a:xfrm>
            <a:off x="251520" y="-347"/>
            <a:ext cx="7886700" cy="1325563"/>
          </a:xfrm>
        </p:spPr>
        <p:txBody>
          <a:bodyPr>
            <a:normAutofit/>
          </a:bodyPr>
          <a:lstStyle/>
          <a:p>
            <a:pPr marL="114300" indent="0">
              <a:buNone/>
            </a:pPr>
            <a:r>
              <a:rPr lang="en-IN" sz="4000" dirty="0">
                <a:latin typeface="Times New Roman" panose="02020603050405020304" pitchFamily="18" charset="0"/>
                <a:cs typeface="Times New Roman" panose="02020603050405020304" pitchFamily="18" charset="0"/>
              </a:rPr>
              <a:t>Algorithms used</a:t>
            </a:r>
          </a:p>
        </p:txBody>
      </p:sp>
      <p:sp>
        <p:nvSpPr>
          <p:cNvPr id="3" name="Text Placeholder 2">
            <a:extLst>
              <a:ext uri="{FF2B5EF4-FFF2-40B4-BE49-F238E27FC236}">
                <a16:creationId xmlns:a16="http://schemas.microsoft.com/office/drawing/2014/main" xmlns="" id="{03A979FF-6CF9-BECD-A7FA-E572CB04024F}"/>
              </a:ext>
            </a:extLst>
          </p:cNvPr>
          <p:cNvSpPr>
            <a:spLocks noGrp="1"/>
          </p:cNvSpPr>
          <p:nvPr>
            <p:ph type="body" idx="1"/>
          </p:nvPr>
        </p:nvSpPr>
        <p:spPr>
          <a:xfrm>
            <a:off x="539552" y="1124744"/>
            <a:ext cx="7886700" cy="4351338"/>
          </a:xfrm>
        </p:spPr>
        <p:txBody>
          <a:bodyPr>
            <a:normAutofit/>
          </a:bodyPr>
          <a:lstStyle/>
          <a:p>
            <a:pPr marL="114300" indent="0" algn="just">
              <a:buNone/>
            </a:pPr>
            <a:r>
              <a:rPr lang="en-US" sz="2400" b="1" dirty="0">
                <a:latin typeface="Times New Roman" panose="02020603050405020304" pitchFamily="18" charset="0"/>
                <a:cs typeface="Times New Roman" panose="02020603050405020304" pitchFamily="18" charset="0"/>
              </a:rPr>
              <a:t>Mel Frequency Cepstral Coefficients(MFCCs):</a:t>
            </a:r>
          </a:p>
          <a:p>
            <a:pPr algn="just"/>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MFCC is the widely used technique for extracting the features from the audio signal.</a:t>
            </a:r>
          </a:p>
          <a:p>
            <a:pPr algn="just"/>
            <a:r>
              <a:rPr lang="en-US" sz="2400" dirty="0">
                <a:latin typeface="Times New Roman" panose="02020603050405020304" pitchFamily="18" charset="0"/>
                <a:cs typeface="Times New Roman" panose="02020603050405020304" pitchFamily="18" charset="0"/>
              </a:rPr>
              <a:t>Mel-frequency cepstral coefficients (MFCC) which have 39 features. The feature count is small enough to force us to learn the information of the audio. 12 parameters are related to the amplitude of frequencies. It provides us enough frequency channels to analyze the audio.</a:t>
            </a:r>
          </a:p>
        </p:txBody>
      </p:sp>
      <p:sp>
        <p:nvSpPr>
          <p:cNvPr id="5" name="Slide Number Placeholder 4">
            <a:extLst>
              <a:ext uri="{FF2B5EF4-FFF2-40B4-BE49-F238E27FC236}">
                <a16:creationId xmlns:a16="http://schemas.microsoft.com/office/drawing/2014/main" xmlns="" id="{157EB441-9993-212C-1E3D-CCA14E5D1C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29</a:t>
            </a:fld>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4204516"/>
            <a:ext cx="5616624" cy="2463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9036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9653"/>
            <a:ext cx="7886700" cy="1325563"/>
          </a:xfrm>
        </p:spPr>
        <p:txBody>
          <a:bodyPr>
            <a:normAutofit/>
          </a:bodyPr>
          <a:lstStyle/>
          <a:p>
            <a:r>
              <a:rPr lang="en-IN" sz="4000" dirty="0">
                <a:latin typeface="Times New Roman" pitchFamily="18" charset="0"/>
                <a:cs typeface="Times New Roman" pitchFamily="18" charset="0"/>
              </a:rPr>
              <a:t>Objective</a:t>
            </a:r>
          </a:p>
        </p:txBody>
      </p:sp>
      <p:sp>
        <p:nvSpPr>
          <p:cNvPr id="3" name="Content Placeholder 2"/>
          <p:cNvSpPr>
            <a:spLocks noGrp="1"/>
          </p:cNvSpPr>
          <p:nvPr>
            <p:ph idx="1"/>
          </p:nvPr>
        </p:nvSpPr>
        <p:spPr/>
        <p:txBody>
          <a:bodyPr>
            <a:normAutofit/>
          </a:bodyPr>
          <a:lstStyle/>
          <a:p>
            <a:pPr algn="just"/>
            <a:r>
              <a:rPr lang="en-US" sz="2400" dirty="0">
                <a:latin typeface="Times New Roman" pitchFamily="18" charset="0"/>
                <a:cs typeface="Times New Roman" pitchFamily="18" charset="0"/>
              </a:rPr>
              <a:t>To develop a Deep-Learning Enabled Audio Spoof Detector which uses Recurrent Neural Networks(RNN) and Long Short Term Memory(LSTM) to classify human voice from recorded voices. </a:t>
            </a:r>
          </a:p>
          <a:p>
            <a:pPr algn="just"/>
            <a:r>
              <a:rPr lang="en-US" sz="2400" dirty="0">
                <a:latin typeface="Times New Roman" pitchFamily="18" charset="0"/>
                <a:cs typeface="Times New Roman" pitchFamily="18" charset="0"/>
              </a:rPr>
              <a:t>The proposed system will defend from the following attacks:</a:t>
            </a:r>
          </a:p>
          <a:p>
            <a:pPr lvl="1" algn="just"/>
            <a:r>
              <a:rPr lang="en-US" dirty="0">
                <a:latin typeface="Times New Roman" pitchFamily="18" charset="0"/>
                <a:cs typeface="Times New Roman" pitchFamily="18" charset="0"/>
              </a:rPr>
              <a:t>Replay attack</a:t>
            </a:r>
          </a:p>
          <a:p>
            <a:pPr lvl="1" algn="just"/>
            <a:r>
              <a:rPr lang="en-US" dirty="0">
                <a:latin typeface="Times New Roman" pitchFamily="18" charset="0"/>
                <a:cs typeface="Times New Roman" pitchFamily="18" charset="0"/>
              </a:rPr>
              <a:t>Voice conversion attack</a:t>
            </a:r>
          </a:p>
          <a:p>
            <a:pPr algn="just"/>
            <a:endParaRPr lang="en-IN" sz="2400" dirty="0">
              <a:latin typeface="Times New Roman" pitchFamily="18" charset="0"/>
              <a:cs typeface="Times New Roman"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a:t>
            </a:fld>
            <a:endParaRPr lang="en-IN" dirty="0"/>
          </a:p>
        </p:txBody>
      </p:sp>
    </p:spTree>
    <p:extLst>
      <p:ext uri="{BB962C8B-B14F-4D97-AF65-F5344CB8AC3E}">
        <p14:creationId xmlns:p14="http://schemas.microsoft.com/office/powerpoint/2010/main" val="2964346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912AD0-C8BD-662C-DC52-86855597BA74}"/>
              </a:ext>
            </a:extLst>
          </p:cNvPr>
          <p:cNvSpPr>
            <a:spLocks noGrp="1"/>
          </p:cNvSpPr>
          <p:nvPr>
            <p:ph type="title"/>
          </p:nvPr>
        </p:nvSpPr>
        <p:spPr>
          <a:xfrm>
            <a:off x="251520" y="3845"/>
            <a:ext cx="7886700" cy="1325563"/>
          </a:xfrm>
        </p:spPr>
        <p:txBody>
          <a:bodyPr>
            <a:normAutofit/>
          </a:bodyPr>
          <a:lstStyle/>
          <a:p>
            <a:pPr marL="114300" indent="0">
              <a:buNone/>
            </a:pPr>
            <a:r>
              <a:rPr lang="en-IN" sz="4000" dirty="0">
                <a:latin typeface="Times New Roman" panose="02020603050405020304" pitchFamily="18" charset="0"/>
                <a:cs typeface="Times New Roman" panose="02020603050405020304" pitchFamily="18" charset="0"/>
              </a:rPr>
              <a:t>Algorithms used</a:t>
            </a:r>
          </a:p>
        </p:txBody>
      </p:sp>
      <p:sp>
        <p:nvSpPr>
          <p:cNvPr id="3" name="Text Placeholder 2">
            <a:extLst>
              <a:ext uri="{FF2B5EF4-FFF2-40B4-BE49-F238E27FC236}">
                <a16:creationId xmlns:a16="http://schemas.microsoft.com/office/drawing/2014/main" xmlns="" id="{03A979FF-6CF9-BECD-A7FA-E572CB04024F}"/>
              </a:ext>
            </a:extLst>
          </p:cNvPr>
          <p:cNvSpPr>
            <a:spLocks noGrp="1"/>
          </p:cNvSpPr>
          <p:nvPr>
            <p:ph type="body" idx="1"/>
          </p:nvPr>
        </p:nvSpPr>
        <p:spPr/>
        <p:txBody>
          <a:bodyPr>
            <a:normAutofit/>
          </a:bodyPr>
          <a:lstStyle/>
          <a:p>
            <a:pPr marL="114300" indent="0" algn="just">
              <a:buNone/>
            </a:pPr>
            <a:r>
              <a:rPr lang="en-IN" sz="2400" b="1" dirty="0">
                <a:latin typeface="Times New Roman" panose="02020603050405020304" pitchFamily="18" charset="0"/>
                <a:cs typeface="Times New Roman" panose="02020603050405020304" pitchFamily="18" charset="0"/>
              </a:rPr>
              <a:t>Recurrent Neural Network (RNN):</a:t>
            </a:r>
            <a:endParaRPr lang="en-US" sz="2400" b="1" i="0" dirty="0">
              <a:solidFill>
                <a:schemeClr val="tx1"/>
              </a:solidFill>
              <a:effectLst/>
              <a:latin typeface="Times New Roman" panose="02020603050405020304" pitchFamily="18" charset="0"/>
              <a:cs typeface="Times New Roman" panose="02020603050405020304" pitchFamily="18" charset="0"/>
            </a:endParaRPr>
          </a:p>
          <a:p>
            <a:pPr marL="114300" indent="0" algn="just">
              <a:buNone/>
            </a:pPr>
            <a:r>
              <a:rPr lang="en-US" sz="2400" b="0" i="0" dirty="0">
                <a:solidFill>
                  <a:schemeClr val="tx1"/>
                </a:solidFill>
                <a:effectLst/>
                <a:latin typeface="Times New Roman" panose="02020603050405020304" pitchFamily="18" charset="0"/>
                <a:cs typeface="Times New Roman" panose="02020603050405020304" pitchFamily="18" charset="0"/>
              </a:rPr>
              <a:t>RNN works on the principle of saving the output of a particular layer and feeding this back to the input in order to predict the output of the layer.</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xmlns="" id="{157EB441-9993-212C-1E3D-CCA14E5D1C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30</a:t>
            </a:fld>
            <a:endParaRPr lang="en-IN" dirty="0"/>
          </a:p>
        </p:txBody>
      </p:sp>
      <p:pic>
        <p:nvPicPr>
          <p:cNvPr id="7" name="Picture 6">
            <a:extLst>
              <a:ext uri="{FF2B5EF4-FFF2-40B4-BE49-F238E27FC236}">
                <a16:creationId xmlns:a16="http://schemas.microsoft.com/office/drawing/2014/main" xmlns="" id="{F88E1335-2536-33F5-C3A1-31265F70109B}"/>
              </a:ext>
            </a:extLst>
          </p:cNvPr>
          <p:cNvPicPr>
            <a:picLocks noChangeAspect="1"/>
          </p:cNvPicPr>
          <p:nvPr/>
        </p:nvPicPr>
        <p:blipFill>
          <a:blip r:embed="rId2"/>
          <a:stretch>
            <a:fillRect/>
          </a:stretch>
        </p:blipFill>
        <p:spPr>
          <a:xfrm>
            <a:off x="1123773" y="3695889"/>
            <a:ext cx="6896454" cy="2667137"/>
          </a:xfrm>
          <a:prstGeom prst="rect">
            <a:avLst/>
          </a:prstGeom>
        </p:spPr>
      </p:pic>
    </p:spTree>
    <p:extLst>
      <p:ext uri="{BB962C8B-B14F-4D97-AF65-F5344CB8AC3E}">
        <p14:creationId xmlns:p14="http://schemas.microsoft.com/office/powerpoint/2010/main" val="3217198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073CEB-BCC5-F703-DBB2-6BD102823283}"/>
              </a:ext>
            </a:extLst>
          </p:cNvPr>
          <p:cNvSpPr>
            <a:spLocks noGrp="1"/>
          </p:cNvSpPr>
          <p:nvPr>
            <p:ph type="title"/>
          </p:nvPr>
        </p:nvSpPr>
        <p:spPr>
          <a:xfrm>
            <a:off x="179512" y="0"/>
            <a:ext cx="7886700" cy="1325563"/>
          </a:xfrm>
        </p:spPr>
        <p:txBody>
          <a:bodyPr>
            <a:normAutofit/>
          </a:bodyPr>
          <a:lstStyle/>
          <a:p>
            <a:pPr marL="114300" indent="0">
              <a:buNone/>
            </a:pPr>
            <a:r>
              <a:rPr lang="en-IN" sz="4000" dirty="0">
                <a:latin typeface="Times New Roman" panose="02020603050405020304" pitchFamily="18" charset="0"/>
                <a:cs typeface="Times New Roman" panose="02020603050405020304" pitchFamily="18" charset="0"/>
              </a:rPr>
              <a:t>Algorithms used</a:t>
            </a:r>
          </a:p>
        </p:txBody>
      </p:sp>
      <p:sp>
        <p:nvSpPr>
          <p:cNvPr id="3" name="Text Placeholder 2">
            <a:extLst>
              <a:ext uri="{FF2B5EF4-FFF2-40B4-BE49-F238E27FC236}">
                <a16:creationId xmlns:a16="http://schemas.microsoft.com/office/drawing/2014/main" xmlns="" id="{B1291D39-75C4-70BE-00DD-692308AB67AA}"/>
              </a:ext>
            </a:extLst>
          </p:cNvPr>
          <p:cNvSpPr>
            <a:spLocks noGrp="1"/>
          </p:cNvSpPr>
          <p:nvPr>
            <p:ph type="body" idx="1"/>
          </p:nvPr>
        </p:nvSpPr>
        <p:spPr>
          <a:xfrm>
            <a:off x="467544" y="1628800"/>
            <a:ext cx="7776864" cy="4351338"/>
          </a:xfrm>
        </p:spPr>
        <p:txBody>
          <a:bodyPr>
            <a:noAutofit/>
          </a:bodyPr>
          <a:lstStyle/>
          <a:p>
            <a:pPr marL="114300" indent="0" algn="just">
              <a:buNone/>
            </a:pPr>
            <a:r>
              <a:rPr lang="en-IN" sz="2000" dirty="0">
                <a:latin typeface="Times New Roman" panose="02020603050405020304" pitchFamily="18" charset="0"/>
                <a:cs typeface="Times New Roman" panose="02020603050405020304" pitchFamily="18" charset="0"/>
              </a:rPr>
              <a:t>RNN is proposed because normal feed forward neural network:</a:t>
            </a:r>
          </a:p>
          <a:p>
            <a:pPr lvl="1" algn="just"/>
            <a:r>
              <a:rPr lang="en-IN" sz="2000" dirty="0">
                <a:latin typeface="Times New Roman" panose="02020603050405020304" pitchFamily="18" charset="0"/>
                <a:cs typeface="Times New Roman" panose="02020603050405020304" pitchFamily="18" charset="0"/>
              </a:rPr>
              <a:t>It cannot handle sequential data like audio files.</a:t>
            </a:r>
          </a:p>
          <a:p>
            <a:pPr lvl="1" algn="just"/>
            <a:r>
              <a:rPr lang="en-IN" sz="2000" dirty="0">
                <a:latin typeface="Times New Roman" panose="02020603050405020304" pitchFamily="18" charset="0"/>
                <a:cs typeface="Times New Roman" panose="02020603050405020304" pitchFamily="18" charset="0"/>
              </a:rPr>
              <a:t>It cannot memorize previous inputs.</a:t>
            </a:r>
          </a:p>
          <a:p>
            <a:pPr lvl="1" algn="just"/>
            <a:endParaRPr lang="en-IN" sz="2000" dirty="0">
              <a:latin typeface="Times New Roman" panose="02020603050405020304" pitchFamily="18" charset="0"/>
              <a:cs typeface="Times New Roman" panose="02020603050405020304" pitchFamily="18" charset="0"/>
            </a:endParaRPr>
          </a:p>
          <a:p>
            <a:pPr marL="571500" lvl="1" indent="0" algn="just">
              <a:buNone/>
            </a:pPr>
            <a:r>
              <a:rPr lang="en-IN" sz="2000" dirty="0">
                <a:latin typeface="Times New Roman" panose="02020603050405020304" pitchFamily="18" charset="0"/>
                <a:cs typeface="Times New Roman" panose="02020603050405020304" pitchFamily="18" charset="0"/>
              </a:rPr>
              <a:t>Formula for calculating current state:</a:t>
            </a:r>
          </a:p>
          <a:p>
            <a:pPr marL="571500" lvl="1" indent="0" algn="just">
              <a:buNone/>
            </a:pPr>
            <a:endParaRPr lang="en-IN" sz="2000" dirty="0">
              <a:latin typeface="Times New Roman" panose="02020603050405020304" pitchFamily="18" charset="0"/>
              <a:cs typeface="Times New Roman" panose="02020603050405020304" pitchFamily="18" charset="0"/>
            </a:endParaRPr>
          </a:p>
          <a:p>
            <a:pPr marL="571500" lvl="1" indent="0" algn="just">
              <a:buNone/>
            </a:pPr>
            <a:endParaRPr lang="en-IN" sz="2000" dirty="0">
              <a:latin typeface="Times New Roman" panose="02020603050405020304" pitchFamily="18" charset="0"/>
              <a:cs typeface="Times New Roman" panose="02020603050405020304" pitchFamily="18" charset="0"/>
            </a:endParaRPr>
          </a:p>
          <a:p>
            <a:pPr marL="571500" lvl="1" indent="0" algn="just">
              <a:buNone/>
            </a:pPr>
            <a:endParaRPr lang="en-IN" sz="2000" dirty="0">
              <a:latin typeface="Times New Roman" panose="02020603050405020304" pitchFamily="18" charset="0"/>
              <a:cs typeface="Times New Roman" panose="02020603050405020304" pitchFamily="18" charset="0"/>
            </a:endParaRPr>
          </a:p>
          <a:p>
            <a:pPr marL="571500" lvl="1" indent="0" algn="just">
              <a:buNone/>
            </a:pPr>
            <a:r>
              <a:rPr lang="en-IN" sz="2000" b="1" dirty="0">
                <a:latin typeface="Times New Roman" panose="02020603050405020304" pitchFamily="18" charset="0"/>
                <a:cs typeface="Times New Roman" panose="02020603050405020304" pitchFamily="18" charset="0"/>
              </a:rPr>
              <a:t>Disadvantages:</a:t>
            </a:r>
          </a:p>
          <a:p>
            <a:pPr algn="just" fontAlgn="base">
              <a:buFont typeface="+mj-lt"/>
              <a:buAutoNum type="arabicPeriod"/>
            </a:pPr>
            <a:r>
              <a:rPr lang="en-US" sz="2000" b="0" i="0" dirty="0">
                <a:solidFill>
                  <a:srgbClr val="273239"/>
                </a:solidFill>
                <a:effectLst/>
                <a:latin typeface="Times New Roman" panose="02020603050405020304" pitchFamily="18" charset="0"/>
                <a:cs typeface="Times New Roman" panose="02020603050405020304" pitchFamily="18" charset="0"/>
              </a:rPr>
              <a:t>Gradient vanishing and exploding problems.</a:t>
            </a:r>
          </a:p>
          <a:p>
            <a:pPr algn="just" fontAlgn="base">
              <a:buFont typeface="+mj-lt"/>
              <a:buAutoNum type="arabicPeriod"/>
            </a:pPr>
            <a:r>
              <a:rPr lang="en-US" sz="2000" b="0" i="0" dirty="0">
                <a:solidFill>
                  <a:srgbClr val="273239"/>
                </a:solidFill>
                <a:effectLst/>
                <a:latin typeface="Times New Roman" panose="02020603050405020304" pitchFamily="18" charset="0"/>
                <a:cs typeface="Times New Roman" panose="02020603050405020304" pitchFamily="18" charset="0"/>
              </a:rPr>
              <a:t>Training an RNN is a very difficult task.</a:t>
            </a:r>
          </a:p>
          <a:p>
            <a:pPr algn="just" fontAlgn="base">
              <a:buFont typeface="+mj-lt"/>
              <a:buAutoNum type="arabicPeriod"/>
            </a:pPr>
            <a:r>
              <a:rPr lang="en-US" sz="2000" b="0" i="0" dirty="0">
                <a:solidFill>
                  <a:srgbClr val="273239"/>
                </a:solidFill>
                <a:effectLst/>
                <a:latin typeface="Times New Roman" panose="02020603050405020304" pitchFamily="18" charset="0"/>
                <a:cs typeface="Times New Roman" panose="02020603050405020304" pitchFamily="18" charset="0"/>
              </a:rPr>
              <a:t>It cannot process very long sequences if using tanh or relu as an activation function.</a:t>
            </a:r>
          </a:p>
          <a:p>
            <a:pPr marL="571500" lvl="1" indent="0" algn="just">
              <a:buNone/>
            </a:pPr>
            <a:endParaRPr lang="en-IN" sz="2000" dirty="0">
              <a:latin typeface="Times New Roman" panose="02020603050405020304" pitchFamily="18" charset="0"/>
              <a:cs typeface="Times New Roman" panose="02020603050405020304" pitchFamily="18" charset="0"/>
            </a:endParaRPr>
          </a:p>
          <a:p>
            <a:pPr marL="571500" lvl="1" indent="0" algn="just">
              <a:buNone/>
            </a:pPr>
            <a:endParaRPr lang="en-IN" sz="2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xmlns="" id="{ED0494E0-9835-0A49-A3A9-8AAD9A4ED1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31</a:t>
            </a:fld>
            <a:endParaRPr lang="en-IN" dirty="0"/>
          </a:p>
        </p:txBody>
      </p:sp>
      <p:pic>
        <p:nvPicPr>
          <p:cNvPr id="1026" name="Picture 2" descr="Lightbox">
            <a:extLst>
              <a:ext uri="{FF2B5EF4-FFF2-40B4-BE49-F238E27FC236}">
                <a16:creationId xmlns:a16="http://schemas.microsoft.com/office/drawing/2014/main" xmlns="" id="{70D209CF-8436-648E-153F-0F8C6A30C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668182"/>
            <a:ext cx="1704975" cy="4667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69CE6DA8-CAEB-6FB7-507C-A5A8F3126F40}"/>
              </a:ext>
            </a:extLst>
          </p:cNvPr>
          <p:cNvPicPr>
            <a:picLocks noChangeAspect="1"/>
          </p:cNvPicPr>
          <p:nvPr/>
        </p:nvPicPr>
        <p:blipFill>
          <a:blip r:embed="rId3"/>
          <a:stretch>
            <a:fillRect/>
          </a:stretch>
        </p:blipFill>
        <p:spPr>
          <a:xfrm>
            <a:off x="3923928" y="3490750"/>
            <a:ext cx="2279767" cy="1009702"/>
          </a:xfrm>
          <a:prstGeom prst="rect">
            <a:avLst/>
          </a:prstGeom>
        </p:spPr>
      </p:pic>
    </p:spTree>
    <p:extLst>
      <p:ext uri="{BB962C8B-B14F-4D97-AF65-F5344CB8AC3E}">
        <p14:creationId xmlns:p14="http://schemas.microsoft.com/office/powerpoint/2010/main" val="4050826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15F84A-DDA2-E5D9-863D-9787EA8F1B99}"/>
              </a:ext>
            </a:extLst>
          </p:cNvPr>
          <p:cNvSpPr>
            <a:spLocks noGrp="1"/>
          </p:cNvSpPr>
          <p:nvPr>
            <p:ph type="title"/>
          </p:nvPr>
        </p:nvSpPr>
        <p:spPr>
          <a:xfrm>
            <a:off x="323528" y="35696"/>
            <a:ext cx="7886700" cy="1325563"/>
          </a:xfrm>
        </p:spPr>
        <p:txBody>
          <a:bodyPr>
            <a:normAutofit/>
          </a:bodyPr>
          <a:lstStyle/>
          <a:p>
            <a:r>
              <a:rPr lang="en-IN" sz="4000" dirty="0">
                <a:latin typeface="Times New Roman" panose="02020603050405020304" pitchFamily="18" charset="0"/>
                <a:cs typeface="Times New Roman" panose="02020603050405020304" pitchFamily="18" charset="0"/>
              </a:rPr>
              <a:t>Algorithms used</a:t>
            </a:r>
          </a:p>
        </p:txBody>
      </p:sp>
      <p:sp>
        <p:nvSpPr>
          <p:cNvPr id="3" name="Text Placeholder 2">
            <a:extLst>
              <a:ext uri="{FF2B5EF4-FFF2-40B4-BE49-F238E27FC236}">
                <a16:creationId xmlns:a16="http://schemas.microsoft.com/office/drawing/2014/main" xmlns="" id="{B61EDF3E-63EA-D460-B61A-131FEEA3D9E9}"/>
              </a:ext>
            </a:extLst>
          </p:cNvPr>
          <p:cNvSpPr>
            <a:spLocks noGrp="1"/>
          </p:cNvSpPr>
          <p:nvPr>
            <p:ph type="body" idx="1"/>
          </p:nvPr>
        </p:nvSpPr>
        <p:spPr>
          <a:xfrm>
            <a:off x="467544" y="1506350"/>
            <a:ext cx="5383510" cy="4267671"/>
          </a:xfrm>
        </p:spPr>
        <p:txBody>
          <a:bodyPr>
            <a:noAutofit/>
          </a:bodyPr>
          <a:lstStyle/>
          <a:p>
            <a:pPr marL="114300" indent="0" algn="just">
              <a:buNone/>
            </a:pPr>
            <a:r>
              <a:rPr lang="en-IN" sz="2400" b="1" dirty="0">
                <a:latin typeface="Times New Roman" panose="02020603050405020304" pitchFamily="18" charset="0"/>
                <a:cs typeface="Times New Roman" panose="02020603050405020304" pitchFamily="18" charset="0"/>
              </a:rPr>
              <a:t>Long Short Term Memory Networks (LSTM):</a:t>
            </a:r>
            <a:endParaRPr lang="en-US" sz="2400" b="1" i="0" dirty="0">
              <a:solidFill>
                <a:srgbClr val="333333"/>
              </a:solidFill>
              <a:effectLst/>
              <a:latin typeface="Times New Roman" panose="02020603050405020304" pitchFamily="18" charset="0"/>
              <a:cs typeface="Times New Roman" panose="02020603050405020304" pitchFamily="18" charset="0"/>
            </a:endParaRPr>
          </a:p>
          <a:p>
            <a:pPr algn="just"/>
            <a:r>
              <a:rPr lang="en-US" sz="2400" b="0" i="0" dirty="0">
                <a:solidFill>
                  <a:srgbClr val="333333"/>
                </a:solidFill>
                <a:effectLst/>
                <a:latin typeface="Times New Roman" panose="02020603050405020304" pitchFamily="18" charset="0"/>
                <a:cs typeface="Times New Roman" panose="02020603050405020304" pitchFamily="18" charset="0"/>
              </a:rPr>
              <a:t>Long Short Term Memory networks(LSTM) – are a special kind of RNN, capable of learning long-term dependencies.</a:t>
            </a:r>
          </a:p>
          <a:p>
            <a:pPr algn="just"/>
            <a:r>
              <a:rPr lang="en-US" sz="2400" b="0" i="0" dirty="0">
                <a:solidFill>
                  <a:srgbClr val="273239"/>
                </a:solidFill>
                <a:effectLst/>
                <a:latin typeface="Times New Roman" panose="02020603050405020304" pitchFamily="18" charset="0"/>
                <a:cs typeface="Times New Roman" panose="02020603050405020304" pitchFamily="18" charset="0"/>
              </a:rPr>
              <a:t>LSTMs provides a large range of parameters such as learning rates, and input and output biases. no need for fine adjustments. The complexity to update each weight is reduced to O(1) with LSTMs, similar to that of Back Propagation Through Time (BPTT), which is an advantage. </a:t>
            </a:r>
            <a:endParaRPr lang="en-IN" sz="24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xmlns="" id="{2B6BBB98-6737-B819-B792-04A76FFD21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32</a:t>
            </a:fld>
            <a:endParaRPr lang="en-IN" dirty="0"/>
          </a:p>
        </p:txBody>
      </p:sp>
      <p:pic>
        <p:nvPicPr>
          <p:cNvPr id="9" name="Picture 8">
            <a:extLst>
              <a:ext uri="{FF2B5EF4-FFF2-40B4-BE49-F238E27FC236}">
                <a16:creationId xmlns:a16="http://schemas.microsoft.com/office/drawing/2014/main" xmlns="" id="{81237C19-EC0F-A3CD-8A98-604C187E5CE5}"/>
              </a:ext>
            </a:extLst>
          </p:cNvPr>
          <p:cNvPicPr>
            <a:picLocks noChangeAspect="1"/>
          </p:cNvPicPr>
          <p:nvPr/>
        </p:nvPicPr>
        <p:blipFill>
          <a:blip r:embed="rId2"/>
          <a:stretch>
            <a:fillRect/>
          </a:stretch>
        </p:blipFill>
        <p:spPr>
          <a:xfrm>
            <a:off x="6012160" y="2204864"/>
            <a:ext cx="3079254" cy="2870645"/>
          </a:xfrm>
          <a:prstGeom prst="rect">
            <a:avLst/>
          </a:prstGeom>
        </p:spPr>
      </p:pic>
    </p:spTree>
    <p:extLst>
      <p:ext uri="{BB962C8B-B14F-4D97-AF65-F5344CB8AC3E}">
        <p14:creationId xmlns:p14="http://schemas.microsoft.com/office/powerpoint/2010/main" val="1742143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4B983FBE-13E6-0DF4-2CDB-78845C354F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33</a:t>
            </a:fld>
            <a:endParaRPr lang="en-IN" dirty="0"/>
          </a:p>
        </p:txBody>
      </p:sp>
      <p:pic>
        <p:nvPicPr>
          <p:cNvPr id="7" name="Picture 6">
            <a:extLst>
              <a:ext uri="{FF2B5EF4-FFF2-40B4-BE49-F238E27FC236}">
                <a16:creationId xmlns:a16="http://schemas.microsoft.com/office/drawing/2014/main" xmlns="" id="{95968557-C378-4943-7E55-94AE251D6178}"/>
              </a:ext>
            </a:extLst>
          </p:cNvPr>
          <p:cNvPicPr>
            <a:picLocks noChangeAspect="1"/>
          </p:cNvPicPr>
          <p:nvPr/>
        </p:nvPicPr>
        <p:blipFill>
          <a:blip r:embed="rId2"/>
          <a:stretch>
            <a:fillRect/>
          </a:stretch>
        </p:blipFill>
        <p:spPr>
          <a:xfrm>
            <a:off x="1524202" y="3532024"/>
            <a:ext cx="6095596" cy="2549625"/>
          </a:xfrm>
          <a:prstGeom prst="rect">
            <a:avLst/>
          </a:prstGeom>
        </p:spPr>
      </p:pic>
      <p:pic>
        <p:nvPicPr>
          <p:cNvPr id="8" name="Picture 7">
            <a:extLst>
              <a:ext uri="{FF2B5EF4-FFF2-40B4-BE49-F238E27FC236}">
                <a16:creationId xmlns:a16="http://schemas.microsoft.com/office/drawing/2014/main" xmlns="" id="{56356C58-160F-2534-83B5-5F3ED58CCF90}"/>
              </a:ext>
            </a:extLst>
          </p:cNvPr>
          <p:cNvPicPr>
            <a:picLocks noChangeAspect="1"/>
          </p:cNvPicPr>
          <p:nvPr/>
        </p:nvPicPr>
        <p:blipFill>
          <a:blip r:embed="rId3"/>
          <a:stretch>
            <a:fillRect/>
          </a:stretch>
        </p:blipFill>
        <p:spPr>
          <a:xfrm>
            <a:off x="1297037" y="565863"/>
            <a:ext cx="6853998" cy="2810426"/>
          </a:xfrm>
          <a:prstGeom prst="rect">
            <a:avLst/>
          </a:prstGeom>
        </p:spPr>
      </p:pic>
    </p:spTree>
    <p:extLst>
      <p:ext uri="{BB962C8B-B14F-4D97-AF65-F5344CB8AC3E}">
        <p14:creationId xmlns:p14="http://schemas.microsoft.com/office/powerpoint/2010/main" val="2780431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EAFDDD-89B6-6C7E-3A06-32C09367F4AE}"/>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Algorithms used</a:t>
            </a:r>
          </a:p>
        </p:txBody>
      </p:sp>
      <p:sp>
        <p:nvSpPr>
          <p:cNvPr id="3" name="Text Placeholder 2">
            <a:extLst>
              <a:ext uri="{FF2B5EF4-FFF2-40B4-BE49-F238E27FC236}">
                <a16:creationId xmlns:a16="http://schemas.microsoft.com/office/drawing/2014/main" xmlns="" id="{7F9F46CD-6EB6-CEF4-E07C-F4080F77AC2F}"/>
              </a:ext>
            </a:extLst>
          </p:cNvPr>
          <p:cNvSpPr>
            <a:spLocks noGrp="1"/>
          </p:cNvSpPr>
          <p:nvPr>
            <p:ph type="body" idx="1"/>
          </p:nvPr>
        </p:nvSpPr>
        <p:spPr>
          <a:xfrm>
            <a:off x="628650" y="1825625"/>
            <a:ext cx="7975798" cy="4351338"/>
          </a:xfrm>
        </p:spPr>
        <p:txBody>
          <a:bodyPr>
            <a:normAutofit/>
          </a:bodyPr>
          <a:lstStyle/>
          <a:p>
            <a:r>
              <a:rPr lang="en-IN" dirty="0" err="1">
                <a:latin typeface="Times New Roman" panose="02020603050405020304" pitchFamily="18" charset="0"/>
                <a:cs typeface="Times New Roman" panose="02020603050405020304" pitchFamily="18" charset="0"/>
              </a:rPr>
              <a:t>BiDirectional</a:t>
            </a:r>
            <a:r>
              <a:rPr lang="en-IN" dirty="0">
                <a:latin typeface="Times New Roman" panose="02020603050405020304" pitchFamily="18" charset="0"/>
                <a:cs typeface="Times New Roman" panose="02020603050405020304" pitchFamily="18" charset="0"/>
              </a:rPr>
              <a:t> LSTM:</a:t>
            </a:r>
          </a:p>
          <a:p>
            <a:r>
              <a:rPr lang="en-US" sz="2400" dirty="0">
                <a:latin typeface="Times New Roman" panose="02020603050405020304" pitchFamily="18" charset="0"/>
                <a:cs typeface="Times New Roman" panose="02020603050405020304" pitchFamily="18" charset="0"/>
              </a:rPr>
              <a:t>Unlike standard LSTM, the input flows in both directions, and it’s capable of utilizing information from both sides. It’s also a powerful tool for modeling the sequential dependencies between words and phrases in both directions of the sequence.</a:t>
            </a:r>
          </a:p>
          <a:p>
            <a:r>
              <a:rPr lang="en-US" sz="2400" dirty="0" err="1">
                <a:latin typeface="Times New Roman" panose="02020603050405020304" pitchFamily="18" charset="0"/>
                <a:cs typeface="Times New Roman" panose="02020603050405020304" pitchFamily="18" charset="0"/>
              </a:rPr>
              <a:t>BiLSTM</a:t>
            </a:r>
            <a:r>
              <a:rPr lang="en-US" sz="2400" dirty="0">
                <a:latin typeface="Times New Roman" panose="02020603050405020304" pitchFamily="18" charset="0"/>
                <a:cs typeface="Times New Roman" panose="02020603050405020304" pitchFamily="18" charset="0"/>
              </a:rPr>
              <a:t> adds one more LSTM layer, which reverses the direction of information flow.</a:t>
            </a:r>
            <a:endParaRPr lang="en-IN" sz="3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995B14DD-E2C2-174A-E983-A25599BFA6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34</a:t>
            </a:fld>
            <a:endParaRPr lang="en-IN" dirty="0"/>
          </a:p>
        </p:txBody>
      </p:sp>
    </p:spTree>
    <p:extLst>
      <p:ext uri="{BB962C8B-B14F-4D97-AF65-F5344CB8AC3E}">
        <p14:creationId xmlns:p14="http://schemas.microsoft.com/office/powerpoint/2010/main" val="645603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A75EAF50-A30D-1FBA-6D1E-0B2B560FBF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35</a:t>
            </a:fld>
            <a:endParaRPr lang="en-IN" dirty="0"/>
          </a:p>
        </p:txBody>
      </p:sp>
      <p:pic>
        <p:nvPicPr>
          <p:cNvPr id="6" name="Picture 5">
            <a:extLst>
              <a:ext uri="{FF2B5EF4-FFF2-40B4-BE49-F238E27FC236}">
                <a16:creationId xmlns:a16="http://schemas.microsoft.com/office/drawing/2014/main" xmlns="" id="{50240CAF-92B4-9797-4C10-716B8961BD3A}"/>
              </a:ext>
            </a:extLst>
          </p:cNvPr>
          <p:cNvPicPr>
            <a:picLocks noChangeAspect="1"/>
          </p:cNvPicPr>
          <p:nvPr/>
        </p:nvPicPr>
        <p:blipFill>
          <a:blip r:embed="rId2"/>
          <a:stretch>
            <a:fillRect/>
          </a:stretch>
        </p:blipFill>
        <p:spPr>
          <a:xfrm>
            <a:off x="275387" y="1687368"/>
            <a:ext cx="8593226" cy="3483263"/>
          </a:xfrm>
          <a:prstGeom prst="rect">
            <a:avLst/>
          </a:prstGeom>
        </p:spPr>
      </p:pic>
    </p:spTree>
    <p:extLst>
      <p:ext uri="{BB962C8B-B14F-4D97-AF65-F5344CB8AC3E}">
        <p14:creationId xmlns:p14="http://schemas.microsoft.com/office/powerpoint/2010/main" val="3286110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7886700" cy="1325563"/>
          </a:xfrm>
        </p:spPr>
        <p:txBody>
          <a:bodyPr>
            <a:normAutofit/>
          </a:bodyPr>
          <a:lstStyle/>
          <a:p>
            <a:r>
              <a:rPr lang="en-IN" sz="4000" dirty="0">
                <a:latin typeface="Times New Roman" pitchFamily="18" charset="0"/>
                <a:cs typeface="Times New Roman" pitchFamily="18" charset="0"/>
              </a:rPr>
              <a:t>Results</a:t>
            </a:r>
          </a:p>
        </p:txBody>
      </p:sp>
      <p:sp>
        <p:nvSpPr>
          <p:cNvPr id="3" name="Content Placeholder 2"/>
          <p:cNvSpPr>
            <a:spLocks noGrp="1"/>
          </p:cNvSpPr>
          <p:nvPr>
            <p:ph idx="1"/>
          </p:nvPr>
        </p:nvSpPr>
        <p:spPr>
          <a:xfrm>
            <a:off x="611560" y="1772816"/>
            <a:ext cx="7886700" cy="4351338"/>
          </a:xfrm>
        </p:spPr>
        <p:txBody>
          <a:bodyPr>
            <a:normAutofit/>
          </a:bodyPr>
          <a:lstStyle/>
          <a:p>
            <a:pPr algn="just"/>
            <a:r>
              <a:rPr lang="en-US" sz="2400" b="1" dirty="0">
                <a:latin typeface="Times New Roman" panose="02020603050405020304" pitchFamily="18" charset="0"/>
                <a:cs typeface="Times New Roman" panose="02020603050405020304" pitchFamily="18" charset="0"/>
              </a:rPr>
              <a:t>Classification Report</a:t>
            </a:r>
          </a:p>
          <a:p>
            <a:pPr algn="just"/>
            <a:endParaRPr lang="en-IN"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36</a:t>
            </a:fld>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564904"/>
            <a:ext cx="6924367" cy="2592288"/>
          </a:xfrm>
          <a:prstGeom prst="rect">
            <a:avLst/>
          </a:prstGeom>
          <a:solidFill>
            <a:schemeClr val="tx1"/>
          </a:solidFill>
          <a:ln>
            <a:solidFill>
              <a:schemeClr val="tx1"/>
            </a:solidFill>
          </a:ln>
        </p:spPr>
      </p:pic>
    </p:spTree>
    <p:extLst>
      <p:ext uri="{BB962C8B-B14F-4D97-AF65-F5344CB8AC3E}">
        <p14:creationId xmlns:p14="http://schemas.microsoft.com/office/powerpoint/2010/main" val="116199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7886700" cy="1325563"/>
          </a:xfrm>
        </p:spPr>
        <p:txBody>
          <a:bodyPr>
            <a:normAutofit/>
          </a:bodyPr>
          <a:lstStyle/>
          <a:p>
            <a:r>
              <a:rPr lang="en-IN" sz="4000" dirty="0">
                <a:latin typeface="Times New Roman" pitchFamily="18" charset="0"/>
                <a:cs typeface="Times New Roman" pitchFamily="18" charset="0"/>
              </a:rPr>
              <a:t>Results</a:t>
            </a:r>
          </a:p>
        </p:txBody>
      </p:sp>
      <p:sp>
        <p:nvSpPr>
          <p:cNvPr id="3" name="Content Placeholder 2"/>
          <p:cNvSpPr>
            <a:spLocks noGrp="1"/>
          </p:cNvSpPr>
          <p:nvPr>
            <p:ph idx="1"/>
          </p:nvPr>
        </p:nvSpPr>
        <p:spPr>
          <a:xfrm>
            <a:off x="611560" y="1484784"/>
            <a:ext cx="7886700" cy="4351338"/>
          </a:xfrm>
        </p:spPr>
        <p:txBody>
          <a:bodyPr>
            <a:normAutofit/>
          </a:bodyPr>
          <a:lstStyle/>
          <a:p>
            <a:pPr algn="just"/>
            <a:r>
              <a:rPr lang="en-US" sz="2400" b="1" dirty="0">
                <a:latin typeface="Times New Roman" panose="02020603050405020304" pitchFamily="18" charset="0"/>
                <a:cs typeface="Times New Roman" panose="02020603050405020304" pitchFamily="18" charset="0"/>
              </a:rPr>
              <a:t>Confusion Matrix</a:t>
            </a:r>
          </a:p>
          <a:p>
            <a:pPr algn="just"/>
            <a:endParaRPr lang="en-IN"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37</a:t>
            </a:fld>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151906"/>
            <a:ext cx="7497436" cy="3960440"/>
          </a:xfrm>
          <a:prstGeom prst="rect">
            <a:avLst/>
          </a:prstGeom>
          <a:solidFill>
            <a:schemeClr val="bg1"/>
          </a:solidFill>
          <a:ln w="9525">
            <a:solidFill>
              <a:schemeClr val="tx1"/>
            </a:solidFill>
            <a:miter lim="800000"/>
            <a:headEnd/>
            <a:tailEnd/>
          </a:ln>
        </p:spPr>
      </p:pic>
    </p:spTree>
    <p:extLst>
      <p:ext uri="{BB962C8B-B14F-4D97-AF65-F5344CB8AC3E}">
        <p14:creationId xmlns:p14="http://schemas.microsoft.com/office/powerpoint/2010/main" val="3206356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7886700" cy="1325563"/>
          </a:xfrm>
        </p:spPr>
        <p:txBody>
          <a:bodyPr>
            <a:normAutofit/>
          </a:bodyPr>
          <a:lstStyle/>
          <a:p>
            <a:r>
              <a:rPr lang="en-IN" sz="4000" dirty="0">
                <a:latin typeface="Times New Roman" pitchFamily="18" charset="0"/>
                <a:cs typeface="Times New Roman" pitchFamily="18" charset="0"/>
              </a:rPr>
              <a:t>Results</a:t>
            </a:r>
          </a:p>
        </p:txBody>
      </p:sp>
      <p:sp>
        <p:nvSpPr>
          <p:cNvPr id="3" name="Content Placeholder 2"/>
          <p:cNvSpPr>
            <a:spLocks noGrp="1"/>
          </p:cNvSpPr>
          <p:nvPr>
            <p:ph idx="1"/>
          </p:nvPr>
        </p:nvSpPr>
        <p:spPr>
          <a:xfrm>
            <a:off x="644154" y="1628800"/>
            <a:ext cx="7886700" cy="4351338"/>
          </a:xfrm>
        </p:spPr>
        <p:txBody>
          <a:bodyPr>
            <a:normAutofit/>
          </a:bodyPr>
          <a:lstStyle/>
          <a:p>
            <a:pPr algn="just"/>
            <a:r>
              <a:rPr lang="en-US" sz="2400" b="1" dirty="0">
                <a:latin typeface="Times New Roman" panose="02020603050405020304" pitchFamily="18" charset="0"/>
                <a:cs typeface="Times New Roman" panose="02020603050405020304" pitchFamily="18" charset="0"/>
              </a:rPr>
              <a:t>Model testing</a:t>
            </a:r>
          </a:p>
          <a:p>
            <a:pPr algn="just"/>
            <a:endParaRPr lang="en-IN"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38</a:t>
            </a:fld>
            <a:endParaRPr lang="en-IN"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634" y="2708920"/>
            <a:ext cx="7910641" cy="1790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6617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7886700" cy="1325563"/>
          </a:xfrm>
        </p:spPr>
        <p:txBody>
          <a:bodyPr>
            <a:normAutofit/>
          </a:bodyPr>
          <a:lstStyle/>
          <a:p>
            <a:r>
              <a:rPr lang="en-IN" sz="4000" dirty="0">
                <a:latin typeface="Times New Roman" pitchFamily="18" charset="0"/>
                <a:cs typeface="Times New Roman" pitchFamily="18" charset="0"/>
              </a:rPr>
              <a:t>Conclusion</a:t>
            </a:r>
          </a:p>
        </p:txBody>
      </p:sp>
      <p:sp>
        <p:nvSpPr>
          <p:cNvPr id="3" name="Content Placeholder 2"/>
          <p:cNvSpPr>
            <a:spLocks noGrp="1"/>
          </p:cNvSpPr>
          <p:nvPr>
            <p:ph idx="1"/>
          </p:nvPr>
        </p:nvSpPr>
        <p:spPr>
          <a:xfrm>
            <a:off x="621085" y="1934741"/>
            <a:ext cx="7886700" cy="4351338"/>
          </a:xfrm>
        </p:spPr>
        <p:txBody>
          <a:bodyPr>
            <a:normAutofit/>
          </a:bodyPr>
          <a:lstStyle/>
          <a:p>
            <a:pPr algn="just"/>
            <a:r>
              <a:rPr lang="en-US" sz="2400" dirty="0">
                <a:latin typeface="Times New Roman" pitchFamily="18" charset="0"/>
                <a:cs typeface="Times New Roman" pitchFamily="18" charset="0"/>
              </a:rPr>
              <a:t>The proposed system can classify human voices from recorded voices.</a:t>
            </a: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The proposed system also defends from replay attacks and voice conversion attacks.</a:t>
            </a: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The accuracy obtained for the proposed system is 85%.</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39</a:t>
            </a:fld>
            <a:endParaRPr lang="en-IN" dirty="0"/>
          </a:p>
        </p:txBody>
      </p:sp>
    </p:spTree>
    <p:extLst>
      <p:ext uri="{BB962C8B-B14F-4D97-AF65-F5344CB8AC3E}">
        <p14:creationId xmlns:p14="http://schemas.microsoft.com/office/powerpoint/2010/main" val="3097456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60648"/>
            <a:ext cx="8064896" cy="782960"/>
          </a:xfrm>
        </p:spPr>
        <p:txBody>
          <a:bodyPr>
            <a:normAutofit/>
          </a:bodyPr>
          <a:lstStyle/>
          <a:p>
            <a:r>
              <a:rPr lang="en-IN" sz="4000" dirty="0">
                <a:latin typeface="Times New Roman" pitchFamily="18" charset="0"/>
                <a:cs typeface="Times New Roman" pitchFamily="18" charset="0"/>
              </a:rPr>
              <a:t>Abstract</a:t>
            </a:r>
          </a:p>
        </p:txBody>
      </p:sp>
      <p:sp>
        <p:nvSpPr>
          <p:cNvPr id="3" name="Content Placeholder 2"/>
          <p:cNvSpPr>
            <a:spLocks noGrp="1"/>
          </p:cNvSpPr>
          <p:nvPr>
            <p:ph idx="1"/>
          </p:nvPr>
        </p:nvSpPr>
        <p:spPr>
          <a:xfrm>
            <a:off x="539552" y="1700808"/>
            <a:ext cx="8219256" cy="5001419"/>
          </a:xfrm>
        </p:spPr>
        <p:txBody>
          <a:bodyPr>
            <a:noAutofit/>
          </a:bodyPr>
          <a:lstStyle/>
          <a:p>
            <a:pPr algn="just"/>
            <a:r>
              <a:rPr lang="en-US" sz="2400" spc="98" dirty="0">
                <a:solidFill>
                  <a:srgbClr val="000000"/>
                </a:solidFill>
                <a:latin typeface="Times New Roman" pitchFamily="18" charset="0"/>
                <a:cs typeface="Times New Roman" pitchFamily="18" charset="0"/>
              </a:rPr>
              <a:t>Authentication has become very important aspect of our day today lives starting from normal lock screen pin to human retina based authentication systems. </a:t>
            </a:r>
          </a:p>
          <a:p>
            <a:pPr algn="just"/>
            <a:r>
              <a:rPr lang="en-US" sz="2400" spc="98" dirty="0">
                <a:solidFill>
                  <a:srgbClr val="000000"/>
                </a:solidFill>
                <a:latin typeface="Times New Roman" pitchFamily="18" charset="0"/>
                <a:cs typeface="Times New Roman" pitchFamily="18" charset="0"/>
              </a:rPr>
              <a:t>One among those popular and complex authentication systems are the audio based authentication systems where in people use certain words to unlock devices and objects like mobiles, doors etc., </a:t>
            </a:r>
          </a:p>
          <a:p>
            <a:pPr algn="just"/>
            <a:r>
              <a:rPr lang="en-US" sz="2400" spc="98" dirty="0">
                <a:solidFill>
                  <a:srgbClr val="000000"/>
                </a:solidFill>
                <a:latin typeface="Times New Roman" pitchFamily="18" charset="0"/>
                <a:cs typeface="Times New Roman" pitchFamily="18" charset="0"/>
              </a:rPr>
              <a:t>Audio Authentication generally involves authentication based on words and voices.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a:t>
            </a:fld>
            <a:endParaRPr lang="en-IN" dirty="0"/>
          </a:p>
        </p:txBody>
      </p:sp>
    </p:spTree>
    <p:extLst>
      <p:ext uri="{BB962C8B-B14F-4D97-AF65-F5344CB8AC3E}">
        <p14:creationId xmlns:p14="http://schemas.microsoft.com/office/powerpoint/2010/main" val="970544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7886700" cy="1325563"/>
          </a:xfrm>
        </p:spPr>
        <p:txBody>
          <a:bodyPr>
            <a:normAutofit/>
          </a:bodyPr>
          <a:lstStyle/>
          <a:p>
            <a:r>
              <a:rPr lang="en-IN" sz="4000" dirty="0">
                <a:latin typeface="Times New Roman" pitchFamily="18" charset="0"/>
                <a:cs typeface="Times New Roman" pitchFamily="18" charset="0"/>
              </a:rPr>
              <a:t>Future Works</a:t>
            </a:r>
          </a:p>
        </p:txBody>
      </p:sp>
      <p:sp>
        <p:nvSpPr>
          <p:cNvPr id="3" name="Content Placeholder 2"/>
          <p:cNvSpPr>
            <a:spLocks noGrp="1"/>
          </p:cNvSpPr>
          <p:nvPr>
            <p:ph idx="1"/>
          </p:nvPr>
        </p:nvSpPr>
        <p:spPr>
          <a:xfrm>
            <a:off x="611560" y="2060848"/>
            <a:ext cx="7886700" cy="4351338"/>
          </a:xfrm>
        </p:spPr>
        <p:txBody>
          <a:bodyPr>
            <a:normAutofit/>
          </a:bodyPr>
          <a:lstStyle/>
          <a:p>
            <a:pPr algn="just"/>
            <a:r>
              <a:rPr lang="en-US" sz="2400" spc="94" dirty="0">
                <a:solidFill>
                  <a:srgbClr val="000000"/>
                </a:solidFill>
                <a:latin typeface="Times New Roman" pitchFamily="18" charset="0"/>
                <a:ea typeface="Tahoma" pitchFamily="34" charset="0"/>
                <a:cs typeface="Times New Roman" pitchFamily="18" charset="0"/>
              </a:rPr>
              <a:t>The proposed system can be deployed and used alongside the audio authentication system to classify human voices from recorded voices.</a:t>
            </a:r>
          </a:p>
          <a:p>
            <a:pPr algn="just"/>
            <a:r>
              <a:rPr lang="en-US" sz="2400" spc="94" dirty="0">
                <a:solidFill>
                  <a:srgbClr val="000000"/>
                </a:solidFill>
                <a:latin typeface="Times New Roman" pitchFamily="18" charset="0"/>
                <a:ea typeface="Tahoma" pitchFamily="34" charset="0"/>
                <a:cs typeface="Times New Roman" pitchFamily="18" charset="0"/>
              </a:rPr>
              <a:t>The authentication system is used to authenticate the legitimate user. </a:t>
            </a:r>
            <a:endParaRPr lang="en-US" sz="2400" dirty="0">
              <a:latin typeface="Times New Roman" pitchFamily="18" charset="0"/>
              <a:ea typeface="Tahoma" pitchFamily="34" charset="0"/>
              <a:cs typeface="Times New Roman" pitchFamily="18" charset="0"/>
            </a:endParaRPr>
          </a:p>
          <a:p>
            <a:pPr algn="just"/>
            <a:r>
              <a:rPr lang="en-US" sz="2400" dirty="0">
                <a:latin typeface="Times New Roman" pitchFamily="18" charset="0"/>
                <a:ea typeface="Tahoma" pitchFamily="34" charset="0"/>
                <a:cs typeface="Times New Roman" pitchFamily="18" charset="0"/>
              </a:rPr>
              <a:t>The proposed system will be integrated into home automation IOT systems which contains voice-controllable features.</a:t>
            </a:r>
            <a:endParaRPr lang="en-IN" sz="2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40</a:t>
            </a:fld>
            <a:endParaRPr lang="en-IN" dirty="0"/>
          </a:p>
        </p:txBody>
      </p:sp>
    </p:spTree>
    <p:extLst>
      <p:ext uri="{BB962C8B-B14F-4D97-AF65-F5344CB8AC3E}">
        <p14:creationId xmlns:p14="http://schemas.microsoft.com/office/powerpoint/2010/main" val="3957579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xfrm>
            <a:off x="251520" y="0"/>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IN" sz="4000" dirty="0">
                <a:latin typeface="Times New Roman" pitchFamily="18" charset="0"/>
                <a:cs typeface="Times New Roman" pitchFamily="18" charset="0"/>
              </a:rPr>
              <a:t>References</a:t>
            </a:r>
            <a:endParaRPr sz="4000" dirty="0">
              <a:latin typeface="Times New Roman" pitchFamily="18" charset="0"/>
              <a:cs typeface="Times New Roman" pitchFamily="18" charset="0"/>
            </a:endParaRPr>
          </a:p>
        </p:txBody>
      </p:sp>
      <p:sp>
        <p:nvSpPr>
          <p:cNvPr id="3" name="Text Placeholder 2"/>
          <p:cNvSpPr>
            <a:spLocks noGrp="1"/>
          </p:cNvSpPr>
          <p:nvPr>
            <p:ph type="body" idx="1"/>
          </p:nvPr>
        </p:nvSpPr>
        <p:spPr>
          <a:xfrm>
            <a:off x="628650" y="1412776"/>
            <a:ext cx="7886700" cy="4764187"/>
          </a:xfrm>
        </p:spPr>
        <p:txBody>
          <a:bodyPr>
            <a:noAutofit/>
          </a:bodyPr>
          <a:lstStyle/>
          <a:p>
            <a:pPr algn="just">
              <a:lnSpc>
                <a:spcPct val="120000"/>
              </a:lnSpc>
              <a:buFont typeface="+mj-lt"/>
              <a:buAutoNum type="arabicPeriod"/>
            </a:pPr>
            <a:r>
              <a:rPr lang="en-US" sz="1200" b="0" i="0" dirty="0">
                <a:solidFill>
                  <a:srgbClr val="333333"/>
                </a:solidFill>
                <a:effectLst/>
                <a:latin typeface="Times New Roman" panose="02020603050405020304" pitchFamily="18" charset="0"/>
                <a:cs typeface="Times New Roman" panose="02020603050405020304" pitchFamily="18" charset="0"/>
              </a:rPr>
              <a:t>Dua, M., Jain, C. &amp; Kumar, S. LSTM and CNN based ensemble approach for spoof detection task in automatic speaker verification systems. </a:t>
            </a:r>
            <a:r>
              <a:rPr lang="en-US" sz="1200" b="0" i="1" dirty="0">
                <a:solidFill>
                  <a:srgbClr val="333333"/>
                </a:solidFill>
                <a:effectLst/>
                <a:latin typeface="Times New Roman" panose="02020603050405020304" pitchFamily="18" charset="0"/>
                <a:cs typeface="Times New Roman" panose="02020603050405020304" pitchFamily="18" charset="0"/>
              </a:rPr>
              <a:t>J Ambient Intell Human Comput</a:t>
            </a:r>
            <a:r>
              <a:rPr lang="en-US" sz="1200" b="0" i="0" dirty="0">
                <a:solidFill>
                  <a:srgbClr val="333333"/>
                </a:solidFill>
                <a:effectLst/>
                <a:latin typeface="Times New Roman" panose="02020603050405020304" pitchFamily="18" charset="0"/>
                <a:cs typeface="Times New Roman" panose="02020603050405020304" pitchFamily="18" charset="0"/>
              </a:rPr>
              <a:t> </a:t>
            </a:r>
            <a:r>
              <a:rPr lang="en-US" sz="1200" b="1" i="0" dirty="0">
                <a:solidFill>
                  <a:srgbClr val="333333"/>
                </a:solidFill>
                <a:effectLst/>
                <a:latin typeface="Times New Roman" panose="02020603050405020304" pitchFamily="18" charset="0"/>
                <a:cs typeface="Times New Roman" panose="02020603050405020304" pitchFamily="18" charset="0"/>
              </a:rPr>
              <a:t>13</a:t>
            </a:r>
            <a:r>
              <a:rPr lang="en-US" sz="1200" b="0" i="0" dirty="0">
                <a:solidFill>
                  <a:srgbClr val="333333"/>
                </a:solidFill>
                <a:effectLst/>
                <a:latin typeface="Times New Roman" panose="02020603050405020304" pitchFamily="18" charset="0"/>
                <a:cs typeface="Times New Roman" panose="02020603050405020304" pitchFamily="18" charset="0"/>
              </a:rPr>
              <a:t>, 1985–2000 (2022). </a:t>
            </a:r>
            <a:r>
              <a:rPr lang="en-US" sz="1200" b="0" i="0" dirty="0">
                <a:solidFill>
                  <a:srgbClr val="333333"/>
                </a:solidFill>
                <a:effectLst/>
                <a:latin typeface="Times New Roman" panose="02020603050405020304" pitchFamily="18" charset="0"/>
                <a:cs typeface="Times New Roman" panose="02020603050405020304" pitchFamily="18" charset="0"/>
                <a:hlinkClick r:id="rId3"/>
              </a:rPr>
              <a:t>https://doi.org/10.1007/s12652-021-02960-0</a:t>
            </a:r>
            <a:endParaRPr lang="en-US" sz="1200" b="0" i="0" dirty="0">
              <a:solidFill>
                <a:srgbClr val="333333"/>
              </a:solidFill>
              <a:effectLst/>
              <a:latin typeface="Times New Roman" panose="02020603050405020304" pitchFamily="18" charset="0"/>
              <a:cs typeface="Times New Roman" panose="02020603050405020304" pitchFamily="18" charset="0"/>
            </a:endParaRPr>
          </a:p>
          <a:p>
            <a:pPr algn="just">
              <a:lnSpc>
                <a:spcPct val="120000"/>
              </a:lnSpc>
              <a:buFont typeface="+mj-lt"/>
              <a:buAutoNum type="arabicPeriod"/>
            </a:pPr>
            <a:r>
              <a:rPr lang="en-IN" sz="1200" b="0" i="0" dirty="0">
                <a:solidFill>
                  <a:srgbClr val="333333"/>
                </a:solidFill>
                <a:effectLst/>
                <a:latin typeface="Times New Roman" panose="02020603050405020304" pitchFamily="18" charset="0"/>
                <a:cs typeface="Times New Roman" panose="02020603050405020304" pitchFamily="18" charset="0"/>
              </a:rPr>
              <a:t>Yamagishi, Junichi; Todisco, Massimiliano; Sahidullah, Md; Delgado, Héctor; Wang, Xin; Evans, Nicolas; Kinnunen, Tomi; Lee, Kong Aik; Vestman, Ville; Nautsch, Andreas. (2019). ASVspoof 2019: The 3rd Automatic Speaker Verification Spoofing and Countermeasures Challenge database, [sound]. University of Edinburgh. The Centre for Speech Technology Research (CSTR). </a:t>
            </a:r>
            <a:r>
              <a:rPr lang="en-IN" sz="1200" b="0" i="0" dirty="0">
                <a:solidFill>
                  <a:srgbClr val="333333"/>
                </a:solidFill>
                <a:effectLst/>
                <a:latin typeface="Times New Roman" panose="02020603050405020304" pitchFamily="18" charset="0"/>
                <a:cs typeface="Times New Roman" panose="02020603050405020304" pitchFamily="18" charset="0"/>
                <a:hlinkClick r:id="rId4"/>
              </a:rPr>
              <a:t>https://doi.org/10.7488/ds/2555</a:t>
            </a:r>
            <a:r>
              <a:rPr lang="en-IN" sz="1200" b="0" i="0" dirty="0">
                <a:solidFill>
                  <a:srgbClr val="333333"/>
                </a:solidFill>
                <a:effectLst/>
                <a:latin typeface="Times New Roman" panose="02020603050405020304" pitchFamily="18" charset="0"/>
                <a:cs typeface="Times New Roman" panose="02020603050405020304" pitchFamily="18" charset="0"/>
              </a:rPr>
              <a:t>.</a:t>
            </a:r>
          </a:p>
          <a:p>
            <a:pPr algn="just">
              <a:lnSpc>
                <a:spcPct val="120000"/>
              </a:lnSpc>
              <a:buFont typeface="+mj-lt"/>
              <a:buAutoNum type="arabicPeriod"/>
            </a:pPr>
            <a:r>
              <a:rPr lang="en-IN" sz="1200" dirty="0">
                <a:latin typeface="Times New Roman" panose="02020603050405020304" pitchFamily="18" charset="0"/>
                <a:cs typeface="Times New Roman" pitchFamily="18" charset="0"/>
                <a:hlinkClick r:id="rId5"/>
              </a:rPr>
              <a:t>https://www.simplilearn.com/tutorials/deep-learning-tutorial/rnn</a:t>
            </a:r>
            <a:endParaRPr lang="en-IN" sz="1200" dirty="0">
              <a:solidFill>
                <a:srgbClr val="333333"/>
              </a:solidFill>
              <a:latin typeface="Times New Roman" panose="02020603050405020304" pitchFamily="18" charset="0"/>
              <a:cs typeface="Times New Roman" panose="02020603050405020304" pitchFamily="18" charset="0"/>
            </a:endParaRPr>
          </a:p>
          <a:p>
            <a:pPr algn="just">
              <a:lnSpc>
                <a:spcPct val="120000"/>
              </a:lnSpc>
              <a:buFont typeface="+mj-lt"/>
              <a:buAutoNum type="arabicPeriod"/>
            </a:pPr>
            <a:r>
              <a:rPr lang="en-IN" sz="1200" dirty="0">
                <a:latin typeface="Times New Roman" panose="02020603050405020304" pitchFamily="18" charset="0"/>
                <a:cs typeface="Times New Roman" pitchFamily="18" charset="0"/>
                <a:hlinkClick r:id="rId6"/>
              </a:rPr>
              <a:t>https://colah.github.io/posts/2015-08-Understanding-LSTMs/</a:t>
            </a:r>
            <a:endParaRPr lang="en-IN" sz="1200" dirty="0">
              <a:latin typeface="Times New Roman" panose="02020603050405020304" pitchFamily="18" charset="0"/>
              <a:cs typeface="Times New Roman" pitchFamily="18" charset="0"/>
            </a:endParaRPr>
          </a:p>
          <a:p>
            <a:pPr algn="just">
              <a:lnSpc>
                <a:spcPct val="120000"/>
              </a:lnSpc>
              <a:buFont typeface="+mj-lt"/>
              <a:buAutoNum type="arabicPeriod"/>
            </a:pPr>
            <a:r>
              <a:rPr lang="en-US" sz="1200" b="0" i="0" dirty="0">
                <a:solidFill>
                  <a:srgbClr val="2E414F"/>
                </a:solidFill>
                <a:effectLst/>
                <a:latin typeface="Times New Roman" pitchFamily="18" charset="0"/>
                <a:cs typeface="Times New Roman" pitchFamily="18" charset="0"/>
              </a:rPr>
              <a:t>Sak, H., Senior, A.W., &amp; Beaufays, F. (2014). Long short-term memory recurrent neural network architectures for large scale acoustic modeling. </a:t>
            </a:r>
            <a:r>
              <a:rPr lang="en-US" sz="1200" b="0" i="1" dirty="0">
                <a:solidFill>
                  <a:srgbClr val="2E414F"/>
                </a:solidFill>
                <a:effectLst/>
                <a:latin typeface="Times New Roman" pitchFamily="18" charset="0"/>
                <a:cs typeface="Times New Roman" pitchFamily="18" charset="0"/>
              </a:rPr>
              <a:t>INTERSPEECH</a:t>
            </a:r>
            <a:r>
              <a:rPr lang="en-US" sz="1200" b="0" i="0" dirty="0">
                <a:solidFill>
                  <a:srgbClr val="2E414F"/>
                </a:solidFill>
                <a:effectLst/>
                <a:latin typeface="Times New Roman" pitchFamily="18" charset="0"/>
                <a:cs typeface="Times New Roman" pitchFamily="18" charset="0"/>
              </a:rPr>
              <a:t>.</a:t>
            </a:r>
            <a:endParaRPr lang="en-IN" sz="1200" b="0" i="0" dirty="0">
              <a:solidFill>
                <a:srgbClr val="2E414F"/>
              </a:solidFill>
              <a:effectLst/>
              <a:latin typeface="Times New Roman" panose="02020603050405020304" pitchFamily="18" charset="0"/>
              <a:cs typeface="Times New Roman" pitchFamily="18" charset="0"/>
            </a:endParaRPr>
          </a:p>
          <a:p>
            <a:pPr algn="just">
              <a:lnSpc>
                <a:spcPct val="120000"/>
              </a:lnSpc>
              <a:buFont typeface="+mj-lt"/>
              <a:buAutoNum type="arabicPeriod"/>
            </a:pPr>
            <a:r>
              <a:rPr lang="en-IN" sz="1200" dirty="0">
                <a:latin typeface="Times New Roman" panose="02020603050405020304" pitchFamily="18" charset="0"/>
                <a:cs typeface="Times New Roman" pitchFamily="18" charset="0"/>
              </a:rPr>
              <a:t>Ankur, Tanjemoon &amp; Kundu, Bipasha &amp; Foysal, Md &amp; Ortiz, Bengie &amp; Chong, Jo. (2022). LSTM-Based COVID-19 Detection Method Using Coughing. 10.21203/rs.3.rs-2106413/v1. </a:t>
            </a:r>
          </a:p>
          <a:p>
            <a:pPr algn="just">
              <a:lnSpc>
                <a:spcPct val="120000"/>
              </a:lnSpc>
              <a:buFont typeface="+mj-lt"/>
              <a:buAutoNum type="arabicPeriod"/>
            </a:pPr>
            <a:r>
              <a:rPr lang="en-IN" sz="1200" b="0" i="0" dirty="0">
                <a:solidFill>
                  <a:srgbClr val="212121"/>
                </a:solidFill>
                <a:effectLst/>
                <a:latin typeface="Times New Roman" pitchFamily="18" charset="0"/>
                <a:cs typeface="Times New Roman" pitchFamily="18" charset="0"/>
              </a:rPr>
              <a:t>Akyol K, Şen B. Automatic Detection of Covid-19 with Bidirectional LSTM Network Using Deep Features Extracted from Chest X-ray Images. Interdiscip Sci. 2022 Mar;14(1):89-100. doi: 10.1007/s12539-021-00463-2. Epub 2021 Jul 27. PMID: 34313974; PMCID: PMC8313418.</a:t>
            </a:r>
            <a:endParaRPr lang="en-IN" sz="1200" dirty="0">
              <a:latin typeface="Times New Roman" panose="02020603050405020304" pitchFamily="18" charset="0"/>
              <a:cs typeface="Times New Roman" pitchFamily="18" charset="0"/>
            </a:endParaRPr>
          </a:p>
          <a:p>
            <a:pPr algn="just">
              <a:lnSpc>
                <a:spcPct val="120000"/>
              </a:lnSpc>
              <a:buFont typeface="+mj-lt"/>
              <a:buAutoNum type="arabicPeriod"/>
            </a:pPr>
            <a:endParaRPr lang="en-IN" sz="1200" dirty="0">
              <a:latin typeface="Times New Roman" panose="02020603050405020304" pitchFamily="18" charset="0"/>
              <a:cs typeface="Times New Roman" pitchFamily="18" charset="0"/>
            </a:endParaRPr>
          </a:p>
          <a:p>
            <a:pPr algn="just">
              <a:lnSpc>
                <a:spcPct val="120000"/>
              </a:lnSpc>
              <a:buFont typeface="+mj-lt"/>
              <a:buAutoNum type="arabicPeriod"/>
            </a:pPr>
            <a:endParaRPr lang="en-IN" sz="1200" dirty="0">
              <a:latin typeface="Times New Roman" panose="02020603050405020304" pitchFamily="18" charset="0"/>
              <a:cs typeface="Times New Roman" pitchFamily="18" charset="0"/>
            </a:endParaRPr>
          </a:p>
          <a:p>
            <a:pPr algn="just">
              <a:lnSpc>
                <a:spcPct val="120000"/>
              </a:lnSpc>
              <a:buFont typeface="+mj-lt"/>
              <a:buAutoNum type="arabicPeriod"/>
            </a:pPr>
            <a:endParaRPr lang="en-IN" sz="1200" dirty="0">
              <a:latin typeface="Times New Roman" panose="02020603050405020304" pitchFamily="18" charset="0"/>
              <a:cs typeface="Times New Roman"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41</a:t>
            </a:fld>
            <a:endParaRPr lang="en-I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xfrm>
            <a:off x="251520" y="0"/>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IN" sz="4000" dirty="0">
                <a:latin typeface="Times New Roman" pitchFamily="18" charset="0"/>
                <a:cs typeface="Times New Roman" pitchFamily="18" charset="0"/>
              </a:rPr>
              <a:t>References</a:t>
            </a:r>
            <a:endParaRPr sz="4000" dirty="0">
              <a:latin typeface="Times New Roman" pitchFamily="18" charset="0"/>
              <a:cs typeface="Times New Roman" pitchFamily="18" charset="0"/>
            </a:endParaRPr>
          </a:p>
        </p:txBody>
      </p:sp>
      <p:sp>
        <p:nvSpPr>
          <p:cNvPr id="3" name="Text Placeholder 2"/>
          <p:cNvSpPr>
            <a:spLocks noGrp="1"/>
          </p:cNvSpPr>
          <p:nvPr>
            <p:ph type="body" idx="1"/>
          </p:nvPr>
        </p:nvSpPr>
        <p:spPr>
          <a:xfrm>
            <a:off x="628650" y="1412776"/>
            <a:ext cx="7886700" cy="4764187"/>
          </a:xfrm>
        </p:spPr>
        <p:txBody>
          <a:bodyPr>
            <a:normAutofit/>
          </a:bodyPr>
          <a:lstStyle/>
          <a:p>
            <a:pPr marL="342900" indent="-228600" algn="just">
              <a:buFont typeface="+mj-lt"/>
              <a:buAutoNum type="arabicPeriod" startAt="8"/>
            </a:pPr>
            <a:r>
              <a:rPr lang="en-US" sz="1200" dirty="0">
                <a:latin typeface="Times New Roman" pitchFamily="18" charset="0"/>
                <a:cs typeface="Times New Roman" pitchFamily="18" charset="0"/>
              </a:rPr>
              <a:t> </a:t>
            </a:r>
            <a:r>
              <a:rPr lang="en-US" sz="1200" dirty="0">
                <a:solidFill>
                  <a:schemeClr val="tx1"/>
                </a:solidFill>
                <a:latin typeface="Times New Roman" pitchFamily="18" charset="0"/>
                <a:cs typeface="Times New Roman" pitchFamily="18" charset="0"/>
              </a:rPr>
              <a:t>Ivan Rakhmanenko Fusion of BiLSTM and GMM-UBM Systems for Audio Spoofing Detection August 2019 International Journal of Advanced Trends in Computer Science and Engineering 6(4):1741-1746.</a:t>
            </a:r>
          </a:p>
          <a:p>
            <a:pPr marL="342900" indent="-228600" algn="just">
              <a:buFont typeface="+mj-lt"/>
              <a:buAutoNum type="arabicPeriod" startAt="8"/>
            </a:pPr>
            <a:r>
              <a:rPr lang="en-US" sz="1200" dirty="0">
                <a:solidFill>
                  <a:schemeClr val="tx1"/>
                </a:solidFill>
                <a:latin typeface="Times New Roman" pitchFamily="18" charset="0"/>
                <a:cs typeface="Times New Roman" pitchFamily="18" charset="0"/>
              </a:rPr>
              <a:t>Jichen Yang, Rohan Kumar Das,Improving anti-spoofing with octave spectrum and short-term spectral statistics information,Applied Acoustics,Volume 157,2020,107017,ISSN 0003-682X,</a:t>
            </a:r>
          </a:p>
          <a:p>
            <a:pPr marL="342900" indent="-228600" algn="just">
              <a:buFont typeface="+mj-lt"/>
              <a:buAutoNum type="arabicPeriod" startAt="8"/>
            </a:pPr>
            <a:r>
              <a:rPr lang="en-US" sz="1200" dirty="0">
                <a:solidFill>
                  <a:schemeClr val="tx1"/>
                </a:solidFill>
                <a:latin typeface="Times New Roman" pitchFamily="18" charset="0"/>
                <a:cs typeface="Times New Roman" pitchFamily="18" charset="0"/>
                <a:hlinkClick r:id="rId3"/>
              </a:rPr>
              <a:t>https://ijirt.org/master/publishedpaper/IJIRT149877_PAPER.pdf</a:t>
            </a:r>
            <a:endParaRPr lang="en-US" sz="1200" dirty="0">
              <a:solidFill>
                <a:schemeClr val="tx1"/>
              </a:solidFill>
              <a:latin typeface="Times New Roman" pitchFamily="18" charset="0"/>
              <a:cs typeface="Times New Roman" pitchFamily="18" charset="0"/>
            </a:endParaRPr>
          </a:p>
          <a:p>
            <a:pPr marL="342900" indent="-228600" algn="just">
              <a:buFont typeface="+mj-lt"/>
              <a:buAutoNum type="arabicPeriod" startAt="8"/>
            </a:pPr>
            <a:r>
              <a:rPr lang="en-US" sz="1200" dirty="0">
                <a:solidFill>
                  <a:schemeClr val="tx1"/>
                </a:solidFill>
                <a:latin typeface="Times New Roman" pitchFamily="18" charset="0"/>
                <a:cs typeface="Times New Roman" pitchFamily="18" charset="0"/>
              </a:rPr>
              <a:t>Mittal, Aakshi &amp; Dua, Mohit. (2022). Automatic speaker verification systems and spoof detection techniques: review and analysis. International Journal of Speech Technology. 25. 10.1007/s10772-021-09876-2. </a:t>
            </a:r>
          </a:p>
          <a:p>
            <a:pPr marL="342900" indent="-228600" algn="just">
              <a:buFont typeface="+mj-lt"/>
              <a:buAutoNum type="arabicPeriod" startAt="8"/>
            </a:pPr>
            <a:r>
              <a:rPr lang="en-US" sz="1200" dirty="0">
                <a:solidFill>
                  <a:schemeClr val="tx1"/>
                </a:solidFill>
                <a:latin typeface="Times New Roman" pitchFamily="18" charset="0"/>
                <a:cs typeface="Times New Roman" pitchFamily="18" charset="0"/>
                <a:hlinkClick r:id="rId4"/>
              </a:rPr>
              <a:t>https://irojournals.com/aicn/article/pdf/4/3/4</a:t>
            </a:r>
            <a:endParaRPr lang="en-US" sz="1200" dirty="0">
              <a:solidFill>
                <a:schemeClr val="tx1"/>
              </a:solidFill>
              <a:latin typeface="Times New Roman" pitchFamily="18" charset="0"/>
              <a:cs typeface="Times New Roman" pitchFamily="18" charset="0"/>
            </a:endParaRPr>
          </a:p>
          <a:p>
            <a:pPr marL="342900" indent="-228600" algn="just">
              <a:buFont typeface="+mj-lt"/>
              <a:buAutoNum type="arabicPeriod" startAt="8"/>
            </a:pPr>
            <a:r>
              <a:rPr lang="en-US" sz="1200" dirty="0">
                <a:solidFill>
                  <a:schemeClr val="tx1"/>
                </a:solidFill>
                <a:latin typeface="Times New Roman" pitchFamily="18" charset="0"/>
                <a:cs typeface="Times New Roman" pitchFamily="18" charset="0"/>
              </a:rPr>
              <a:t>https://journals.pan.pl/dlibra/publication/141648/edition/123487/content/archives-of-acoustics-2022-vol-47-no-2-spoofed-speech-detection-with-weighted-phase-features-and-convolutional-networks-br-disken-gokay?language=en</a:t>
            </a:r>
          </a:p>
          <a:p>
            <a:pPr marL="342900" indent="-228600" algn="just">
              <a:buFont typeface="+mj-lt"/>
              <a:buAutoNum type="arabicPeriod" startAt="8"/>
            </a:pPr>
            <a:r>
              <a:rPr lang="en-US" sz="1200" dirty="0">
                <a:latin typeface="Times New Roman" pitchFamily="18" charset="0"/>
                <a:cs typeface="Times New Roman" pitchFamily="18" charset="0"/>
              </a:rPr>
              <a:t>Zhou, J., Hai, T., Jawawi, D.N.A. </a:t>
            </a:r>
            <a:r>
              <a:rPr lang="en-US" sz="1200" i="1" dirty="0">
                <a:latin typeface="Times New Roman" pitchFamily="18" charset="0"/>
                <a:cs typeface="Times New Roman" pitchFamily="18" charset="0"/>
              </a:rPr>
              <a:t>et al.</a:t>
            </a:r>
            <a:r>
              <a:rPr lang="en-US" sz="1200" dirty="0">
                <a:latin typeface="Times New Roman" pitchFamily="18" charset="0"/>
                <a:cs typeface="Times New Roman" pitchFamily="18" charset="0"/>
              </a:rPr>
              <a:t> Voice spoofing countermeasure for voice replay attacks using deep learning. </a:t>
            </a:r>
            <a:r>
              <a:rPr lang="en-US" sz="1200" i="1" dirty="0">
                <a:latin typeface="Times New Roman" pitchFamily="18" charset="0"/>
                <a:cs typeface="Times New Roman" pitchFamily="18" charset="0"/>
              </a:rPr>
              <a:t>J Cloud Comp</a:t>
            </a:r>
            <a:r>
              <a:rPr lang="en-US" sz="1200" dirty="0">
                <a:latin typeface="Times New Roman" pitchFamily="18" charset="0"/>
                <a:cs typeface="Times New Roman" pitchFamily="18" charset="0"/>
              </a:rPr>
              <a:t> </a:t>
            </a:r>
            <a:r>
              <a:rPr lang="en-US" sz="1200" b="1" dirty="0">
                <a:latin typeface="Times New Roman" pitchFamily="18" charset="0"/>
                <a:cs typeface="Times New Roman" pitchFamily="18" charset="0"/>
              </a:rPr>
              <a:t>11</a:t>
            </a:r>
            <a:r>
              <a:rPr lang="en-US" sz="1200" dirty="0">
                <a:latin typeface="Times New Roman" pitchFamily="18" charset="0"/>
                <a:cs typeface="Times New Roman" pitchFamily="18" charset="0"/>
              </a:rPr>
              <a:t>, 51 (2022). </a:t>
            </a:r>
            <a:r>
              <a:rPr lang="en-US" sz="1200" dirty="0">
                <a:latin typeface="Times New Roman" pitchFamily="18" charset="0"/>
                <a:cs typeface="Times New Roman" pitchFamily="18" charset="0"/>
                <a:hlinkClick r:id="rId5"/>
              </a:rPr>
              <a:t>https://doi.org/10.1186/s13677-022-00306-5</a:t>
            </a:r>
            <a:endParaRPr lang="en-US" sz="1200" dirty="0">
              <a:latin typeface="Times New Roman" pitchFamily="18" charset="0"/>
              <a:cs typeface="Times New Roman" pitchFamily="18" charset="0"/>
            </a:endParaRPr>
          </a:p>
          <a:p>
            <a:pPr marL="342900" indent="-228600" algn="just">
              <a:buFont typeface="+mj-lt"/>
              <a:buAutoNum type="arabicPeriod" startAt="8"/>
            </a:pPr>
            <a:endParaRPr lang="en-US" sz="1200" dirty="0">
              <a:solidFill>
                <a:schemeClr val="tx1"/>
              </a:solidFill>
              <a:latin typeface="Times New Roman" pitchFamily="18" charset="0"/>
              <a:cs typeface="Times New Roman" pitchFamily="18" charset="0"/>
            </a:endParaRPr>
          </a:p>
          <a:p>
            <a:pPr marL="342900" indent="-228600" algn="just">
              <a:buFont typeface="+mj-lt"/>
              <a:buAutoNum type="arabicPeriod" startAt="8"/>
            </a:pPr>
            <a:endParaRPr lang="en-US" sz="1200" dirty="0">
              <a:solidFill>
                <a:schemeClr val="tx1"/>
              </a:solidFill>
              <a:latin typeface="Times New Roman" pitchFamily="18" charset="0"/>
              <a:cs typeface="Times New Roman" pitchFamily="18" charset="0"/>
            </a:endParaRPr>
          </a:p>
          <a:p>
            <a:pPr marL="114300" indent="0" algn="just">
              <a:lnSpc>
                <a:spcPct val="120000"/>
              </a:lnSpc>
              <a:buNone/>
            </a:pPr>
            <a:endParaRPr lang="en-IN" sz="1200" dirty="0">
              <a:latin typeface="Times New Roman" pitchFamily="18" charset="0"/>
              <a:cs typeface="Times New Roman"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42</a:t>
            </a:fld>
            <a:endParaRPr lang="en-IN" dirty="0"/>
          </a:p>
        </p:txBody>
      </p:sp>
    </p:spTree>
    <p:extLst>
      <p:ext uri="{BB962C8B-B14F-4D97-AF65-F5344CB8AC3E}">
        <p14:creationId xmlns:p14="http://schemas.microsoft.com/office/powerpoint/2010/main" val="1346015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2"/>
          <p:cNvSpPr/>
          <p:nvPr/>
        </p:nvSpPr>
        <p:spPr>
          <a:xfrm>
            <a:off x="1691680" y="2967335"/>
            <a:ext cx="4463735"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000" b="1" cap="none" dirty="0">
                <a:solidFill>
                  <a:schemeClr val="tx1"/>
                </a:solidFill>
                <a:latin typeface="Times New Roman" pitchFamily="18" charset="0"/>
                <a:ea typeface="Calibri"/>
                <a:cs typeface="Times New Roman" pitchFamily="18" charset="0"/>
                <a:sym typeface="Calibri"/>
              </a:rPr>
              <a:t>	Thank you!</a:t>
            </a:r>
            <a:endParaRPr sz="4000" dirty="0">
              <a:solidFill>
                <a:schemeClr val="tx1"/>
              </a:solidFill>
              <a:latin typeface="Times New Roman" pitchFamily="18" charset="0"/>
              <a:cs typeface="Times New Roman"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43</a:t>
            </a:fld>
            <a:endParaRPr lang="en-IN" dirty="0"/>
          </a:p>
        </p:txBody>
      </p:sp>
    </p:spTree>
    <p:extLst>
      <p:ext uri="{BB962C8B-B14F-4D97-AF65-F5344CB8AC3E}">
        <p14:creationId xmlns:p14="http://schemas.microsoft.com/office/powerpoint/2010/main" val="2201014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9273"/>
            <a:ext cx="7886700" cy="1325563"/>
          </a:xfrm>
        </p:spPr>
        <p:txBody>
          <a:bodyPr/>
          <a:lstStyle/>
          <a:p>
            <a:r>
              <a:rPr lang="en-IN" sz="4000" dirty="0">
                <a:latin typeface="Times New Roman" pitchFamily="18" charset="0"/>
                <a:cs typeface="Times New Roman" pitchFamily="18" charset="0"/>
              </a:rPr>
              <a:t>Abstract</a:t>
            </a:r>
          </a:p>
        </p:txBody>
      </p:sp>
      <p:sp>
        <p:nvSpPr>
          <p:cNvPr id="3" name="Content Placeholder 2"/>
          <p:cNvSpPr>
            <a:spLocks noGrp="1"/>
          </p:cNvSpPr>
          <p:nvPr>
            <p:ph idx="1"/>
          </p:nvPr>
        </p:nvSpPr>
        <p:spPr>
          <a:xfrm>
            <a:off x="611560" y="1700808"/>
            <a:ext cx="7886700" cy="4351338"/>
          </a:xfrm>
        </p:spPr>
        <p:txBody>
          <a:bodyPr>
            <a:normAutofit/>
          </a:bodyPr>
          <a:lstStyle/>
          <a:p>
            <a:pPr algn="just"/>
            <a:r>
              <a:rPr lang="en-US" sz="2400" spc="98" dirty="0">
                <a:solidFill>
                  <a:srgbClr val="000000"/>
                </a:solidFill>
                <a:latin typeface="Times New Roman" pitchFamily="18" charset="0"/>
                <a:cs typeface="Times New Roman" pitchFamily="18" charset="0"/>
              </a:rPr>
              <a:t>Issue in the existing system is that the system verifies and extracts the features of words and voices but it does not classify human voice and recorded human voices. </a:t>
            </a:r>
          </a:p>
          <a:p>
            <a:pPr algn="just"/>
            <a:r>
              <a:rPr lang="en-IN" sz="2400" dirty="0">
                <a:latin typeface="Times New Roman" pitchFamily="18" charset="0"/>
                <a:cs typeface="Times New Roman" pitchFamily="18" charset="0"/>
              </a:rPr>
              <a:t>The above issue can be overcome by using models like RNN and LSTM for classification.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5</a:t>
            </a:fld>
            <a:endParaRPr lang="en-IN" dirty="0"/>
          </a:p>
        </p:txBody>
      </p:sp>
    </p:spTree>
    <p:extLst>
      <p:ext uri="{BB962C8B-B14F-4D97-AF65-F5344CB8AC3E}">
        <p14:creationId xmlns:p14="http://schemas.microsoft.com/office/powerpoint/2010/main" val="3440774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7886700" cy="1325563"/>
          </a:xfrm>
        </p:spPr>
        <p:txBody>
          <a:bodyPr>
            <a:normAutofit/>
          </a:bodyPr>
          <a:lstStyle/>
          <a:p>
            <a:r>
              <a:rPr lang="en-IN" sz="4000" dirty="0">
                <a:latin typeface="Times New Roman" pitchFamily="18" charset="0"/>
                <a:cs typeface="Times New Roman" pitchFamily="18" charset="0"/>
              </a:rPr>
              <a:t>Introduction</a:t>
            </a:r>
          </a:p>
        </p:txBody>
      </p:sp>
      <p:sp>
        <p:nvSpPr>
          <p:cNvPr id="3" name="Content Placeholder 2"/>
          <p:cNvSpPr>
            <a:spLocks noGrp="1"/>
          </p:cNvSpPr>
          <p:nvPr>
            <p:ph idx="1"/>
          </p:nvPr>
        </p:nvSpPr>
        <p:spPr>
          <a:xfrm>
            <a:off x="467544" y="1196752"/>
            <a:ext cx="8219256" cy="5256584"/>
          </a:xfrm>
        </p:spPr>
        <p:txBody>
          <a:bodyPr>
            <a:normAutofit/>
          </a:bodyPr>
          <a:lstStyle/>
          <a:p>
            <a:pPr algn="just"/>
            <a:endParaRPr lang="en-IN"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Development of VCD’s, have boosted the realization of smart homes, voice-controlled authentication systems etc.,.</a:t>
            </a:r>
          </a:p>
          <a:p>
            <a:pPr algn="just"/>
            <a:r>
              <a:rPr lang="en-US" sz="2400" dirty="0">
                <a:latin typeface="Times New Roman" pitchFamily="18" charset="0"/>
                <a:cs typeface="Times New Roman" pitchFamily="18" charset="0"/>
              </a:rPr>
              <a:t>These VCDs are vulnerable to different spoofing attacks .</a:t>
            </a:r>
          </a:p>
          <a:p>
            <a:pPr marL="0" indent="0" algn="just">
              <a:buNone/>
            </a:pPr>
            <a:endParaRPr lang="en-IN" sz="2400" dirty="0">
              <a:latin typeface="Times New Roman" pitchFamily="18" charset="0"/>
              <a:cs typeface="Times New Roman"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6</a:t>
            </a:fld>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3861048"/>
            <a:ext cx="3730392" cy="2282697"/>
          </a:xfrm>
          <a:prstGeom prst="rect">
            <a:avLst/>
          </a:prstGeom>
        </p:spPr>
      </p:pic>
    </p:spTree>
    <p:extLst>
      <p:ext uri="{BB962C8B-B14F-4D97-AF65-F5344CB8AC3E}">
        <p14:creationId xmlns:p14="http://schemas.microsoft.com/office/powerpoint/2010/main" val="2960190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7675"/>
            <a:ext cx="7886700" cy="1325563"/>
          </a:xfrm>
        </p:spPr>
        <p:txBody>
          <a:bodyPr>
            <a:normAutofit/>
          </a:bodyPr>
          <a:lstStyle/>
          <a:p>
            <a:r>
              <a:rPr lang="en-IN" sz="4000" dirty="0">
                <a:latin typeface="Times New Roman" pitchFamily="18" charset="0"/>
                <a:cs typeface="Times New Roman" pitchFamily="18" charset="0"/>
              </a:rPr>
              <a:t>Introduction</a:t>
            </a:r>
          </a:p>
        </p:txBody>
      </p:sp>
      <p:sp>
        <p:nvSpPr>
          <p:cNvPr id="3" name="Content Placeholder 2"/>
          <p:cNvSpPr>
            <a:spLocks noGrp="1"/>
          </p:cNvSpPr>
          <p:nvPr>
            <p:ph idx="1"/>
          </p:nvPr>
        </p:nvSpPr>
        <p:spPr>
          <a:xfrm>
            <a:off x="611560" y="1556792"/>
            <a:ext cx="7886700" cy="4351338"/>
          </a:xfrm>
        </p:spPr>
        <p:txBody>
          <a:bodyPr>
            <a:normAutofit/>
          </a:bodyPr>
          <a:lstStyle/>
          <a:p>
            <a:pPr algn="just"/>
            <a:r>
              <a:rPr lang="en-US" sz="2400" dirty="0">
                <a:latin typeface="Times New Roman" pitchFamily="18" charset="0"/>
                <a:cs typeface="Times New Roman" pitchFamily="18" charset="0"/>
              </a:rPr>
              <a:t>Audio Authentication is becoming very essential part of our lives. Audio Authentication spoofing is becoming an issue.</a:t>
            </a:r>
          </a:p>
          <a:p>
            <a:pPr algn="just"/>
            <a:r>
              <a:rPr lang="en-US" sz="2400" dirty="0">
                <a:latin typeface="Times New Roman" pitchFamily="18" charset="0"/>
                <a:cs typeface="Times New Roman" pitchFamily="18" charset="0"/>
              </a:rPr>
              <a:t>High-quality audio recorders enables bypassing this audio authentication system by just recording the human voice and reusing them for accessing the same system. </a:t>
            </a:r>
          </a:p>
          <a:p>
            <a:pPr algn="just"/>
            <a:r>
              <a:rPr lang="en-US" sz="2400" dirty="0">
                <a:latin typeface="Times New Roman" pitchFamily="18" charset="0"/>
                <a:cs typeface="Times New Roman" pitchFamily="18" charset="0"/>
              </a:rPr>
              <a:t>Thus, there exists a need to develop a voice anti-spoofing framework capable of detecting multiple audio spoofing attacks.</a:t>
            </a:r>
            <a:endParaRPr lang="en-IN" sz="2400" dirty="0">
              <a:latin typeface="Times New Roman" pitchFamily="18" charset="0"/>
              <a:cs typeface="Times New Roman"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7</a:t>
            </a:fld>
            <a:endParaRPr lang="en-IN" dirty="0"/>
          </a:p>
        </p:txBody>
      </p:sp>
    </p:spTree>
    <p:extLst>
      <p:ext uri="{BB962C8B-B14F-4D97-AF65-F5344CB8AC3E}">
        <p14:creationId xmlns:p14="http://schemas.microsoft.com/office/powerpoint/2010/main" val="1428370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204864"/>
            <a:ext cx="7886700" cy="1325563"/>
          </a:xfrm>
        </p:spPr>
        <p:txBody>
          <a:bodyPr>
            <a:normAutofit/>
          </a:bodyPr>
          <a:lstStyle/>
          <a:p>
            <a:r>
              <a:rPr lang="en-IN" sz="4000" dirty="0">
                <a:latin typeface="Times New Roman" pitchFamily="18" charset="0"/>
                <a:cs typeface="Times New Roman" pitchFamily="18" charset="0"/>
              </a:rPr>
              <a:t/>
            </a:r>
            <a:br>
              <a:rPr lang="en-IN" sz="4000" dirty="0">
                <a:latin typeface="Times New Roman" pitchFamily="18" charset="0"/>
                <a:cs typeface="Times New Roman" pitchFamily="18" charset="0"/>
              </a:rPr>
            </a:br>
            <a:r>
              <a:rPr lang="en-IN" sz="4000" dirty="0">
                <a:latin typeface="Times New Roman" pitchFamily="18" charset="0"/>
                <a:cs typeface="Times New Roman" pitchFamily="18" charset="0"/>
              </a:rPr>
              <a:t>Literature Survey</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8</a:t>
            </a:fld>
            <a:endParaRPr lang="en-IN" dirty="0"/>
          </a:p>
        </p:txBody>
      </p:sp>
    </p:spTree>
    <p:extLst>
      <p:ext uri="{BB962C8B-B14F-4D97-AF65-F5344CB8AC3E}">
        <p14:creationId xmlns:p14="http://schemas.microsoft.com/office/powerpoint/2010/main" val="1704974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9</a:t>
            </a:fld>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1599235353"/>
              </p:ext>
            </p:extLst>
          </p:nvPr>
        </p:nvGraphicFramePr>
        <p:xfrm>
          <a:off x="395536" y="260648"/>
          <a:ext cx="8424936" cy="6061653"/>
        </p:xfrm>
        <a:graphic>
          <a:graphicData uri="http://schemas.openxmlformats.org/drawingml/2006/table">
            <a:tbl>
              <a:tblPr firstRow="1" bandRow="1">
                <a:tableStyleId>{3B1BE9FA-E23E-459C-AFE6-B3B663006901}</a:tableStyleId>
              </a:tblPr>
              <a:tblGrid>
                <a:gridCol w="280831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08312">
                  <a:extLst>
                    <a:ext uri="{9D8B030D-6E8A-4147-A177-3AD203B41FA5}">
                      <a16:colId xmlns:a16="http://schemas.microsoft.com/office/drawing/2014/main" xmlns="" val="20002"/>
                    </a:ext>
                  </a:extLst>
                </a:gridCol>
              </a:tblGrid>
              <a:tr h="1112271">
                <a:tc>
                  <a:txBody>
                    <a:bodyPr/>
                    <a:lstStyle/>
                    <a:p>
                      <a:endParaRPr lang="en-US" dirty="0"/>
                    </a:p>
                    <a:p>
                      <a:pPr algn="ctr"/>
                      <a:r>
                        <a:rPr lang="en-US" sz="1600" dirty="0">
                          <a:solidFill>
                            <a:schemeClr val="tx1"/>
                          </a:solidFill>
                          <a:latin typeface="Times New Roman" panose="02020603050405020304" pitchFamily="18" charset="0"/>
                          <a:cs typeface="Times New Roman" panose="02020603050405020304" pitchFamily="18" charset="0"/>
                        </a:rPr>
                        <a:t>Title</a:t>
                      </a:r>
                      <a:r>
                        <a:rPr lang="en-US" sz="1600" baseline="0" dirty="0">
                          <a:solidFill>
                            <a:schemeClr val="tx1"/>
                          </a:solidFill>
                          <a:latin typeface="Times New Roman" panose="02020603050405020304" pitchFamily="18" charset="0"/>
                          <a:cs typeface="Times New Roman" panose="02020603050405020304" pitchFamily="18" charset="0"/>
                        </a:rPr>
                        <a:t> of Paper</a:t>
                      </a:r>
                      <a:endParaRPr lang="en-IN"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en-US" dirty="0"/>
                    </a:p>
                    <a:p>
                      <a:pPr algn="ctr"/>
                      <a:r>
                        <a:rPr lang="en-US" sz="1600" dirty="0">
                          <a:solidFill>
                            <a:schemeClr val="tx1"/>
                          </a:solidFill>
                          <a:latin typeface="Times New Roman" panose="02020603050405020304" pitchFamily="18" charset="0"/>
                          <a:cs typeface="Times New Roman" panose="02020603050405020304" pitchFamily="18" charset="0"/>
                        </a:rPr>
                        <a:t>Methodology</a:t>
                      </a:r>
                      <a:r>
                        <a:rPr lang="en-US" sz="1600" baseline="0" dirty="0">
                          <a:solidFill>
                            <a:schemeClr val="tx1"/>
                          </a:solidFill>
                          <a:latin typeface="Times New Roman" panose="02020603050405020304" pitchFamily="18" charset="0"/>
                          <a:cs typeface="Times New Roman" panose="02020603050405020304" pitchFamily="18" charset="0"/>
                        </a:rPr>
                        <a:t> or </a:t>
                      </a:r>
                      <a:br>
                        <a:rPr lang="en-US" sz="1600" baseline="0" dirty="0">
                          <a:solidFill>
                            <a:schemeClr val="tx1"/>
                          </a:solidFill>
                          <a:latin typeface="Times New Roman" panose="02020603050405020304" pitchFamily="18" charset="0"/>
                          <a:cs typeface="Times New Roman" panose="02020603050405020304" pitchFamily="18" charset="0"/>
                        </a:rPr>
                      </a:br>
                      <a:r>
                        <a:rPr lang="en-US" sz="1600" baseline="0" dirty="0">
                          <a:solidFill>
                            <a:schemeClr val="tx1"/>
                          </a:solidFill>
                          <a:latin typeface="Times New Roman" panose="02020603050405020304" pitchFamily="18" charset="0"/>
                          <a:cs typeface="Times New Roman" panose="02020603050405020304" pitchFamily="18" charset="0"/>
                        </a:rPr>
                        <a:t>Algorithms used</a:t>
                      </a:r>
                      <a:endParaRPr lang="en-IN"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en-US" dirty="0"/>
                    </a:p>
                    <a:p>
                      <a:pPr algn="ctr"/>
                      <a:r>
                        <a:rPr lang="en-US" sz="1600" dirty="0">
                          <a:solidFill>
                            <a:schemeClr val="tx1"/>
                          </a:solidFill>
                          <a:latin typeface="Times New Roman" panose="02020603050405020304" pitchFamily="18" charset="0"/>
                          <a:cs typeface="Times New Roman" panose="02020603050405020304" pitchFamily="18" charset="0"/>
                        </a:rPr>
                        <a:t>Advantages</a:t>
                      </a:r>
                      <a:r>
                        <a:rPr lang="en-US" sz="1600" baseline="0" dirty="0">
                          <a:solidFill>
                            <a:schemeClr val="tx1"/>
                          </a:solidFill>
                          <a:latin typeface="Times New Roman" panose="02020603050405020304" pitchFamily="18" charset="0"/>
                          <a:cs typeface="Times New Roman" panose="02020603050405020304" pitchFamily="18" charset="0"/>
                        </a:rPr>
                        <a:t> or Disadvantages</a:t>
                      </a:r>
                      <a:endParaRPr lang="en-IN" sz="16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0"/>
                  </a:ext>
                </a:extLst>
              </a:tr>
              <a:tr h="2510982">
                <a:tc>
                  <a:txBody>
                    <a:bodyPr/>
                    <a:lstStyle/>
                    <a:p>
                      <a:r>
                        <a:rPr lang="en-US" dirty="0">
                          <a:latin typeface="Times New Roman" panose="02020603050405020304" pitchFamily="18" charset="0"/>
                          <a:cs typeface="Times New Roman" panose="02020603050405020304" pitchFamily="18" charset="0"/>
                        </a:rPr>
                        <a:t>1.</a:t>
                      </a:r>
                      <a:r>
                        <a:rPr lang="en-US" baseline="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Fusion</a:t>
                      </a:r>
                      <a:r>
                        <a:rPr lang="en-US" baseline="0" dirty="0">
                          <a:latin typeface="Times New Roman" panose="02020603050405020304" pitchFamily="18" charset="0"/>
                          <a:cs typeface="Times New Roman" panose="02020603050405020304" pitchFamily="18" charset="0"/>
                        </a:rPr>
                        <a:t> of BiLSTM and GMM-UBM Systems for Audio Spoofing Detection, </a:t>
                      </a:r>
                      <a:r>
                        <a:rPr lang="en-US" dirty="0">
                          <a:latin typeface="Times New Roman" pitchFamily="18" charset="0"/>
                          <a:cs typeface="Times New Roman" pitchFamily="18" charset="0"/>
                        </a:rPr>
                        <a:t>International Journal of Advanced Trends in Computer Science and Engineering , 2019</a:t>
                      </a:r>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Anti-spoofing</a:t>
                      </a:r>
                      <a:r>
                        <a:rPr lang="en-US" baseline="0" dirty="0">
                          <a:latin typeface="Times New Roman" panose="02020603050405020304" pitchFamily="18" charset="0"/>
                          <a:cs typeface="Times New Roman" panose="02020603050405020304" pitchFamily="18" charset="0"/>
                        </a:rPr>
                        <a:t> system using constant Q cepstral coefficients (QFCC) features and BiLSTM networks for genuine/spoof audio classification.</a:t>
                      </a: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Fusion of BiLSTM and Gaussian Mixture Model (GMM) – Universal Background Model (UBM) system to improve results.</a:t>
                      </a:r>
                    </a:p>
                    <a:p>
                      <a:pPr marL="0" indent="0">
                        <a:buFont typeface="Arial" panose="020B0604020202020204" pitchFamily="34" charset="0"/>
                        <a:buNone/>
                      </a:pPr>
                      <a:endParaRPr lang="en-IN" dirty="0"/>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Uses time domain dependency</a:t>
                      </a:r>
                      <a:r>
                        <a:rPr lang="en-US" baseline="0" dirty="0">
                          <a:latin typeface="Times New Roman" panose="02020603050405020304" pitchFamily="18" charset="0"/>
                          <a:cs typeface="Times New Roman" panose="02020603050405020304" pitchFamily="18" charset="0"/>
                        </a:rPr>
                        <a:t> relation in audio and gives better results.</a:t>
                      </a: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Uses fusion mechanism to improve accuracy.</a:t>
                      </a:r>
                    </a:p>
                    <a:p>
                      <a:pPr marL="285750" indent="-285750">
                        <a:buFont typeface="Arial" panose="020B0604020202020204" pitchFamily="34" charset="0"/>
                        <a:buChar char="•"/>
                      </a:pPr>
                      <a:endParaRPr lang="en-US" baseline="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It doesn’t provide classification model for classification of various attacks.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1"/>
                  </a:ext>
                </a:extLst>
              </a:tr>
              <a:tr h="2353411">
                <a:tc>
                  <a:txBody>
                    <a:bodyPr/>
                    <a:lstStyle/>
                    <a:p>
                      <a:r>
                        <a:rPr lang="en-US" dirty="0">
                          <a:latin typeface="Times New Roman" pitchFamily="18" charset="0"/>
                          <a:cs typeface="Times New Roman" pitchFamily="18" charset="0"/>
                        </a:rPr>
                        <a:t>2. Improving anti-spoofing with octave spectrum and short-term spectral statistics information, Applied Acoustics – Elsevier Limited, 2020</a:t>
                      </a:r>
                    </a:p>
                  </a:txBody>
                  <a:tcPr/>
                </a:tc>
                <a:tc>
                  <a:txBody>
                    <a:bodyPr/>
                    <a:lstStyle/>
                    <a:p>
                      <a:pPr marL="285750" indent="-285750">
                        <a:buFont typeface="Arial" panose="020B0604020202020204" pitchFamily="34" charset="0"/>
                        <a:buChar char="•"/>
                      </a:pPr>
                      <a:r>
                        <a:rPr lang="en-US" dirty="0"/>
                        <a:t>To combine linear power spectrum and octave</a:t>
                      </a:r>
                      <a:r>
                        <a:rPr lang="en-US" baseline="0" dirty="0"/>
                        <a:t> power spectrum and to produce a n-hypothesis which utilizes the complementary information obtained from octave power spectrum to linear power spectrum.</a:t>
                      </a:r>
                    </a:p>
                    <a:p>
                      <a:pPr marL="285750" indent="-285750">
                        <a:buFont typeface="Arial" panose="020B0604020202020204" pitchFamily="34" charset="0"/>
                        <a:buChar char="•"/>
                      </a:pPr>
                      <a:r>
                        <a:rPr lang="en-US" baseline="0" dirty="0"/>
                        <a:t>CNN, RNN, </a:t>
                      </a:r>
                      <a:r>
                        <a:rPr lang="en-US" baseline="0" dirty="0" err="1"/>
                        <a:t>ResNet</a:t>
                      </a:r>
                      <a:r>
                        <a:rPr lang="en-US" baseline="0" dirty="0"/>
                        <a:t>, GMM, DNN are the algorithms used.</a:t>
                      </a:r>
                      <a:endParaRPr lang="en-IN" dirty="0"/>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system combines linear</a:t>
                      </a:r>
                      <a:r>
                        <a:rPr lang="en-US" baseline="0" dirty="0">
                          <a:latin typeface="Times New Roman" panose="02020603050405020304" pitchFamily="18" charset="0"/>
                          <a:cs typeface="Times New Roman" panose="02020603050405020304" pitchFamily="18" charset="0"/>
                        </a:rPr>
                        <a:t> power spectrum and octave power spectrum to form better novel feature </a:t>
                      </a:r>
                      <a:r>
                        <a:rPr lang="en-US" baseline="0" dirty="0" err="1">
                          <a:latin typeface="Times New Roman" panose="02020603050405020304" pitchFamily="18" charset="0"/>
                          <a:cs typeface="Times New Roman" panose="02020603050405020304" pitchFamily="18" charset="0"/>
                        </a:rPr>
                        <a:t>eCQCC</a:t>
                      </a:r>
                      <a:r>
                        <a:rPr lang="en-US" baseline="0" dirty="0">
                          <a:latin typeface="Times New Roman" panose="02020603050405020304" pitchFamily="18" charset="0"/>
                          <a:cs typeface="Times New Roman" panose="02020603050405020304" pitchFamily="18" charset="0"/>
                        </a:rPr>
                        <a:t> which produces good results.</a:t>
                      </a: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Works for Synthetic and Playback spoof attacks.</a:t>
                      </a:r>
                    </a:p>
                    <a:p>
                      <a:pPr marL="285750" indent="-285750">
                        <a:buFont typeface="Arial" panose="020B0604020202020204" pitchFamily="34" charset="0"/>
                        <a:buChar char="•"/>
                      </a:pPr>
                      <a:endParaRPr lang="en-US" baseline="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Does not prove to be much effective in classification of audio spoofed data.</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4079876431"/>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2259</TotalTime>
  <Words>2091</Words>
  <Application>Microsoft Office PowerPoint</Application>
  <PresentationFormat>On-screen Show (4:3)</PresentationFormat>
  <Paragraphs>311</Paragraphs>
  <Slides>43</Slides>
  <Notes>8</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 Department of Computer Science and Engineering         23.12.2022</vt:lpstr>
      <vt:lpstr>Problem Statement</vt:lpstr>
      <vt:lpstr>Objective</vt:lpstr>
      <vt:lpstr>Abstract</vt:lpstr>
      <vt:lpstr>Abstract</vt:lpstr>
      <vt:lpstr>Introduction</vt:lpstr>
      <vt:lpstr>Introduction</vt:lpstr>
      <vt:lpstr> Literature Survey</vt:lpstr>
      <vt:lpstr>PowerPoint Presentation</vt:lpstr>
      <vt:lpstr>PowerPoint Presentation</vt:lpstr>
      <vt:lpstr>PowerPoint Presentation</vt:lpstr>
      <vt:lpstr>PowerPoint Presentation</vt:lpstr>
      <vt:lpstr>Project Modules</vt:lpstr>
      <vt:lpstr>Project Modules</vt:lpstr>
      <vt:lpstr> Project Modules</vt:lpstr>
      <vt:lpstr>Architecture</vt:lpstr>
      <vt:lpstr>Dataset</vt:lpstr>
      <vt:lpstr>Dataset</vt:lpstr>
      <vt:lpstr>Dataset</vt:lpstr>
      <vt:lpstr>Dataset Description</vt:lpstr>
      <vt:lpstr>Spectrograms</vt:lpstr>
      <vt:lpstr>Visual Comparison between Authentic and Spoofed Audio Sample</vt:lpstr>
      <vt:lpstr>Visual Comparison between Authentic and Spoofed Audio Sample</vt:lpstr>
      <vt:lpstr>Visual Comparison between Authentic and Spoofed Audio Sample</vt:lpstr>
      <vt:lpstr>Visual Comparison between Authentic and Spoofed Audio Sample</vt:lpstr>
      <vt:lpstr>Visual Comparison between Authentic and Spoofed Audio Sample</vt:lpstr>
      <vt:lpstr>Visual Comparison between Authentic and Spoofed Audio Sample</vt:lpstr>
      <vt:lpstr>Proposed Methodology</vt:lpstr>
      <vt:lpstr>Algorithms used</vt:lpstr>
      <vt:lpstr>Algorithms used</vt:lpstr>
      <vt:lpstr>Algorithms used</vt:lpstr>
      <vt:lpstr>Algorithms used</vt:lpstr>
      <vt:lpstr>PowerPoint Presentation</vt:lpstr>
      <vt:lpstr>Algorithms used</vt:lpstr>
      <vt:lpstr>PowerPoint Presentation</vt:lpstr>
      <vt:lpstr>Results</vt:lpstr>
      <vt:lpstr>Results</vt:lpstr>
      <vt:lpstr>Results</vt:lpstr>
      <vt:lpstr>Conclusion</vt:lpstr>
      <vt:lpstr>Future Works</vt:lpstr>
      <vt:lpstr>References</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Computer Science and Engineering                          Project Review – 1                04/01/2022</dc:title>
  <dc:creator>Dell</dc:creator>
  <cp:lastModifiedBy>Yokesh R S</cp:lastModifiedBy>
  <cp:revision>151</cp:revision>
  <dcterms:modified xsi:type="dcterms:W3CDTF">2022-12-23T04:14:34Z</dcterms:modified>
</cp:coreProperties>
</file>